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8" r:id="rId4"/>
    <p:sldId id="280" r:id="rId5"/>
    <p:sldId id="283" r:id="rId6"/>
    <p:sldId id="282" r:id="rId7"/>
    <p:sldId id="269" r:id="rId8"/>
    <p:sldId id="270" r:id="rId9"/>
    <p:sldId id="276" r:id="rId10"/>
    <p:sldId id="271" r:id="rId11"/>
    <p:sldId id="272" r:id="rId12"/>
    <p:sldId id="273" r:id="rId13"/>
    <p:sldId id="275" r:id="rId14"/>
    <p:sldId id="274" r:id="rId15"/>
    <p:sldId id="277" r:id="rId16"/>
    <p:sldId id="278" r:id="rId17"/>
    <p:sldId id="259"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A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55"/>
  </p:normalViewPr>
  <p:slideViewPr>
    <p:cSldViewPr snapToGrid="0" snapToObjects="1">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39EF3-1AF0-6E4D-A80B-31C7CB02E3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4968BD1C-A76A-5747-96E1-35A9507A55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805FA5B0-51CE-4745-86C4-8EAA5D6FDA3E}"/>
              </a:ext>
            </a:extLst>
          </p:cNvPr>
          <p:cNvSpPr>
            <a:spLocks noGrp="1"/>
          </p:cNvSpPr>
          <p:nvPr>
            <p:ph type="dt" sz="half" idx="10"/>
          </p:nvPr>
        </p:nvSpPr>
        <p:spPr/>
        <p:txBody>
          <a:bodyPr/>
          <a:lstStyle/>
          <a:p>
            <a:fld id="{4B412D1B-2433-6B4E-A23C-C6584CBC9A0B}" type="datetimeFigureOut">
              <a:rPr lang="tr-TR" smtClean="0"/>
              <a:t>17.05.2023</a:t>
            </a:fld>
            <a:endParaRPr lang="tr-TR"/>
          </a:p>
        </p:txBody>
      </p:sp>
      <p:sp>
        <p:nvSpPr>
          <p:cNvPr id="5" name="Footer Placeholder 4">
            <a:extLst>
              <a:ext uri="{FF2B5EF4-FFF2-40B4-BE49-F238E27FC236}">
                <a16:creationId xmlns:a16="http://schemas.microsoft.com/office/drawing/2014/main" id="{57C9A552-C030-1742-845D-A87562BCAA32}"/>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B944DFF-DA6E-574D-86A1-0FD6FAED045D}"/>
              </a:ext>
            </a:extLst>
          </p:cNvPr>
          <p:cNvSpPr>
            <a:spLocks noGrp="1"/>
          </p:cNvSpPr>
          <p:nvPr>
            <p:ph type="sldNum" sz="quarter" idx="12"/>
          </p:nvPr>
        </p:nvSpPr>
        <p:spPr/>
        <p:txBody>
          <a:bodyPr/>
          <a:lstStyle/>
          <a:p>
            <a:fld id="{38B981DD-FDEC-1C4E-B85F-6204B798876F}" type="slidenum">
              <a:rPr lang="tr-TR" smtClean="0"/>
              <a:t>‹#›</a:t>
            </a:fld>
            <a:endParaRPr lang="tr-TR"/>
          </a:p>
        </p:txBody>
      </p:sp>
    </p:spTree>
    <p:extLst>
      <p:ext uri="{BB962C8B-B14F-4D97-AF65-F5344CB8AC3E}">
        <p14:creationId xmlns:p14="http://schemas.microsoft.com/office/powerpoint/2010/main" val="108520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8724-F634-3442-8FAD-01500D6601E4}"/>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6972C448-614F-C84C-B61C-3F1B5962D3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C8DA483A-1A14-CD45-9419-EBFCDEE3B1A3}"/>
              </a:ext>
            </a:extLst>
          </p:cNvPr>
          <p:cNvSpPr>
            <a:spLocks noGrp="1"/>
          </p:cNvSpPr>
          <p:nvPr>
            <p:ph type="dt" sz="half" idx="10"/>
          </p:nvPr>
        </p:nvSpPr>
        <p:spPr/>
        <p:txBody>
          <a:bodyPr/>
          <a:lstStyle/>
          <a:p>
            <a:fld id="{4B412D1B-2433-6B4E-A23C-C6584CBC9A0B}" type="datetimeFigureOut">
              <a:rPr lang="tr-TR" smtClean="0"/>
              <a:t>17.05.2023</a:t>
            </a:fld>
            <a:endParaRPr lang="tr-TR"/>
          </a:p>
        </p:txBody>
      </p:sp>
      <p:sp>
        <p:nvSpPr>
          <p:cNvPr id="5" name="Footer Placeholder 4">
            <a:extLst>
              <a:ext uri="{FF2B5EF4-FFF2-40B4-BE49-F238E27FC236}">
                <a16:creationId xmlns:a16="http://schemas.microsoft.com/office/drawing/2014/main" id="{455354E5-C72E-874D-8AAE-5633F6CF4B2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4D534A2-AAF7-1140-8524-CF6CBA32D6CD}"/>
              </a:ext>
            </a:extLst>
          </p:cNvPr>
          <p:cNvSpPr>
            <a:spLocks noGrp="1"/>
          </p:cNvSpPr>
          <p:nvPr>
            <p:ph type="sldNum" sz="quarter" idx="12"/>
          </p:nvPr>
        </p:nvSpPr>
        <p:spPr/>
        <p:txBody>
          <a:bodyPr/>
          <a:lstStyle/>
          <a:p>
            <a:fld id="{38B981DD-FDEC-1C4E-B85F-6204B798876F}" type="slidenum">
              <a:rPr lang="tr-TR" smtClean="0"/>
              <a:t>‹#›</a:t>
            </a:fld>
            <a:endParaRPr lang="tr-TR"/>
          </a:p>
        </p:txBody>
      </p:sp>
    </p:spTree>
    <p:extLst>
      <p:ext uri="{BB962C8B-B14F-4D97-AF65-F5344CB8AC3E}">
        <p14:creationId xmlns:p14="http://schemas.microsoft.com/office/powerpoint/2010/main" val="153571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EAF21D-7F96-A04F-B155-F099B2B68C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5A0F4038-BE3D-B14A-AA10-BF3AD76F26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152A245-9FFD-DF44-B936-649C5EE3F641}"/>
              </a:ext>
            </a:extLst>
          </p:cNvPr>
          <p:cNvSpPr>
            <a:spLocks noGrp="1"/>
          </p:cNvSpPr>
          <p:nvPr>
            <p:ph type="dt" sz="half" idx="10"/>
          </p:nvPr>
        </p:nvSpPr>
        <p:spPr/>
        <p:txBody>
          <a:bodyPr/>
          <a:lstStyle/>
          <a:p>
            <a:fld id="{4B412D1B-2433-6B4E-A23C-C6584CBC9A0B}" type="datetimeFigureOut">
              <a:rPr lang="tr-TR" smtClean="0"/>
              <a:t>17.05.2023</a:t>
            </a:fld>
            <a:endParaRPr lang="tr-TR"/>
          </a:p>
        </p:txBody>
      </p:sp>
      <p:sp>
        <p:nvSpPr>
          <p:cNvPr id="5" name="Footer Placeholder 4">
            <a:extLst>
              <a:ext uri="{FF2B5EF4-FFF2-40B4-BE49-F238E27FC236}">
                <a16:creationId xmlns:a16="http://schemas.microsoft.com/office/drawing/2014/main" id="{6D65A01A-F874-E249-9AC8-51741D8E7D7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C401CEB-8E47-404B-897A-D08B1118C35A}"/>
              </a:ext>
            </a:extLst>
          </p:cNvPr>
          <p:cNvSpPr>
            <a:spLocks noGrp="1"/>
          </p:cNvSpPr>
          <p:nvPr>
            <p:ph type="sldNum" sz="quarter" idx="12"/>
          </p:nvPr>
        </p:nvSpPr>
        <p:spPr/>
        <p:txBody>
          <a:bodyPr/>
          <a:lstStyle/>
          <a:p>
            <a:fld id="{38B981DD-FDEC-1C4E-B85F-6204B798876F}" type="slidenum">
              <a:rPr lang="tr-TR" smtClean="0"/>
              <a:t>‹#›</a:t>
            </a:fld>
            <a:endParaRPr lang="tr-TR"/>
          </a:p>
        </p:txBody>
      </p:sp>
    </p:spTree>
    <p:extLst>
      <p:ext uri="{BB962C8B-B14F-4D97-AF65-F5344CB8AC3E}">
        <p14:creationId xmlns:p14="http://schemas.microsoft.com/office/powerpoint/2010/main" val="104331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0A48-39EC-4941-8FC2-39CCFF71A436}"/>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C1E8C544-EEB0-454D-98A0-15332C374C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2C4D2EA-7918-A44F-A6D5-9B71B159BAF6}"/>
              </a:ext>
            </a:extLst>
          </p:cNvPr>
          <p:cNvSpPr>
            <a:spLocks noGrp="1"/>
          </p:cNvSpPr>
          <p:nvPr>
            <p:ph type="dt" sz="half" idx="10"/>
          </p:nvPr>
        </p:nvSpPr>
        <p:spPr/>
        <p:txBody>
          <a:bodyPr/>
          <a:lstStyle/>
          <a:p>
            <a:fld id="{4B412D1B-2433-6B4E-A23C-C6584CBC9A0B}" type="datetimeFigureOut">
              <a:rPr lang="tr-TR" smtClean="0"/>
              <a:t>17.05.2023</a:t>
            </a:fld>
            <a:endParaRPr lang="tr-TR"/>
          </a:p>
        </p:txBody>
      </p:sp>
      <p:sp>
        <p:nvSpPr>
          <p:cNvPr id="5" name="Footer Placeholder 4">
            <a:extLst>
              <a:ext uri="{FF2B5EF4-FFF2-40B4-BE49-F238E27FC236}">
                <a16:creationId xmlns:a16="http://schemas.microsoft.com/office/drawing/2014/main" id="{21CBFF76-2400-B848-B39C-C75FFB42E7A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517E66A-B2B7-2249-B1FC-4B37D5B51967}"/>
              </a:ext>
            </a:extLst>
          </p:cNvPr>
          <p:cNvSpPr>
            <a:spLocks noGrp="1"/>
          </p:cNvSpPr>
          <p:nvPr>
            <p:ph type="sldNum" sz="quarter" idx="12"/>
          </p:nvPr>
        </p:nvSpPr>
        <p:spPr/>
        <p:txBody>
          <a:bodyPr/>
          <a:lstStyle/>
          <a:p>
            <a:fld id="{38B981DD-FDEC-1C4E-B85F-6204B798876F}" type="slidenum">
              <a:rPr lang="tr-TR" smtClean="0"/>
              <a:t>‹#›</a:t>
            </a:fld>
            <a:endParaRPr lang="tr-TR"/>
          </a:p>
        </p:txBody>
      </p:sp>
    </p:spTree>
    <p:extLst>
      <p:ext uri="{BB962C8B-B14F-4D97-AF65-F5344CB8AC3E}">
        <p14:creationId xmlns:p14="http://schemas.microsoft.com/office/powerpoint/2010/main" val="44803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6860-0F21-C047-A149-A6D657C7E7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71F5AA98-F4B0-4043-B2CB-384BE564BB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C511F6-4FB4-7047-9949-A4C77520FEE9}"/>
              </a:ext>
            </a:extLst>
          </p:cNvPr>
          <p:cNvSpPr>
            <a:spLocks noGrp="1"/>
          </p:cNvSpPr>
          <p:nvPr>
            <p:ph type="dt" sz="half" idx="10"/>
          </p:nvPr>
        </p:nvSpPr>
        <p:spPr/>
        <p:txBody>
          <a:bodyPr/>
          <a:lstStyle/>
          <a:p>
            <a:fld id="{4B412D1B-2433-6B4E-A23C-C6584CBC9A0B}" type="datetimeFigureOut">
              <a:rPr lang="tr-TR" smtClean="0"/>
              <a:t>17.05.2023</a:t>
            </a:fld>
            <a:endParaRPr lang="tr-TR"/>
          </a:p>
        </p:txBody>
      </p:sp>
      <p:sp>
        <p:nvSpPr>
          <p:cNvPr id="5" name="Footer Placeholder 4">
            <a:extLst>
              <a:ext uri="{FF2B5EF4-FFF2-40B4-BE49-F238E27FC236}">
                <a16:creationId xmlns:a16="http://schemas.microsoft.com/office/drawing/2014/main" id="{886880C6-EBA6-804B-B89F-BF7AB14D0154}"/>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C5A943EC-903A-2A44-B3C9-39F6F3674263}"/>
              </a:ext>
            </a:extLst>
          </p:cNvPr>
          <p:cNvSpPr>
            <a:spLocks noGrp="1"/>
          </p:cNvSpPr>
          <p:nvPr>
            <p:ph type="sldNum" sz="quarter" idx="12"/>
          </p:nvPr>
        </p:nvSpPr>
        <p:spPr/>
        <p:txBody>
          <a:bodyPr/>
          <a:lstStyle/>
          <a:p>
            <a:fld id="{38B981DD-FDEC-1C4E-B85F-6204B798876F}" type="slidenum">
              <a:rPr lang="tr-TR" smtClean="0"/>
              <a:t>‹#›</a:t>
            </a:fld>
            <a:endParaRPr lang="tr-TR"/>
          </a:p>
        </p:txBody>
      </p:sp>
    </p:spTree>
    <p:extLst>
      <p:ext uri="{BB962C8B-B14F-4D97-AF65-F5344CB8AC3E}">
        <p14:creationId xmlns:p14="http://schemas.microsoft.com/office/powerpoint/2010/main" val="43162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6939-3EB6-914E-BAEC-3CB21887051E}"/>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CB9AEAC1-22D0-924B-8F95-BE793836DC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D8A587A1-F8E5-4845-9B6F-8BFDD407CE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78B96E2B-8E16-B942-927A-AC5C040FD996}"/>
              </a:ext>
            </a:extLst>
          </p:cNvPr>
          <p:cNvSpPr>
            <a:spLocks noGrp="1"/>
          </p:cNvSpPr>
          <p:nvPr>
            <p:ph type="dt" sz="half" idx="10"/>
          </p:nvPr>
        </p:nvSpPr>
        <p:spPr/>
        <p:txBody>
          <a:bodyPr/>
          <a:lstStyle/>
          <a:p>
            <a:fld id="{4B412D1B-2433-6B4E-A23C-C6584CBC9A0B}" type="datetimeFigureOut">
              <a:rPr lang="tr-TR" smtClean="0"/>
              <a:t>17.05.2023</a:t>
            </a:fld>
            <a:endParaRPr lang="tr-TR"/>
          </a:p>
        </p:txBody>
      </p:sp>
      <p:sp>
        <p:nvSpPr>
          <p:cNvPr id="6" name="Footer Placeholder 5">
            <a:extLst>
              <a:ext uri="{FF2B5EF4-FFF2-40B4-BE49-F238E27FC236}">
                <a16:creationId xmlns:a16="http://schemas.microsoft.com/office/drawing/2014/main" id="{75570937-85AD-104B-B032-403A5324CC40}"/>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0A719D4-ABE9-B747-A7F4-6CC4A35A04B4}"/>
              </a:ext>
            </a:extLst>
          </p:cNvPr>
          <p:cNvSpPr>
            <a:spLocks noGrp="1"/>
          </p:cNvSpPr>
          <p:nvPr>
            <p:ph type="sldNum" sz="quarter" idx="12"/>
          </p:nvPr>
        </p:nvSpPr>
        <p:spPr/>
        <p:txBody>
          <a:bodyPr/>
          <a:lstStyle/>
          <a:p>
            <a:fld id="{38B981DD-FDEC-1C4E-B85F-6204B798876F}" type="slidenum">
              <a:rPr lang="tr-TR" smtClean="0"/>
              <a:t>‹#›</a:t>
            </a:fld>
            <a:endParaRPr lang="tr-TR"/>
          </a:p>
        </p:txBody>
      </p:sp>
    </p:spTree>
    <p:extLst>
      <p:ext uri="{BB962C8B-B14F-4D97-AF65-F5344CB8AC3E}">
        <p14:creationId xmlns:p14="http://schemas.microsoft.com/office/powerpoint/2010/main" val="369951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8786-694A-B849-9CE6-27EBA497E96F}"/>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70E4F1D7-3F6E-1C44-BFD8-F6AEF836EA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99915B-3601-2140-82A1-C36951D8FA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021FF695-A0EA-9A48-8853-992728C49B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69C673-D97E-C544-82E2-73AA6258DF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846EFF92-1DCF-E743-83B1-8B222004F6BC}"/>
              </a:ext>
            </a:extLst>
          </p:cNvPr>
          <p:cNvSpPr>
            <a:spLocks noGrp="1"/>
          </p:cNvSpPr>
          <p:nvPr>
            <p:ph type="dt" sz="half" idx="10"/>
          </p:nvPr>
        </p:nvSpPr>
        <p:spPr/>
        <p:txBody>
          <a:bodyPr/>
          <a:lstStyle/>
          <a:p>
            <a:fld id="{4B412D1B-2433-6B4E-A23C-C6584CBC9A0B}" type="datetimeFigureOut">
              <a:rPr lang="tr-TR" smtClean="0"/>
              <a:t>17.05.2023</a:t>
            </a:fld>
            <a:endParaRPr lang="tr-TR"/>
          </a:p>
        </p:txBody>
      </p:sp>
      <p:sp>
        <p:nvSpPr>
          <p:cNvPr id="8" name="Footer Placeholder 7">
            <a:extLst>
              <a:ext uri="{FF2B5EF4-FFF2-40B4-BE49-F238E27FC236}">
                <a16:creationId xmlns:a16="http://schemas.microsoft.com/office/drawing/2014/main" id="{F3E1E2FC-AB19-1E42-A189-321B205FD056}"/>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74E0662-E125-B34E-A836-5EFC310DEB68}"/>
              </a:ext>
            </a:extLst>
          </p:cNvPr>
          <p:cNvSpPr>
            <a:spLocks noGrp="1"/>
          </p:cNvSpPr>
          <p:nvPr>
            <p:ph type="sldNum" sz="quarter" idx="12"/>
          </p:nvPr>
        </p:nvSpPr>
        <p:spPr/>
        <p:txBody>
          <a:bodyPr/>
          <a:lstStyle/>
          <a:p>
            <a:fld id="{38B981DD-FDEC-1C4E-B85F-6204B798876F}" type="slidenum">
              <a:rPr lang="tr-TR" smtClean="0"/>
              <a:t>‹#›</a:t>
            </a:fld>
            <a:endParaRPr lang="tr-TR"/>
          </a:p>
        </p:txBody>
      </p:sp>
    </p:spTree>
    <p:extLst>
      <p:ext uri="{BB962C8B-B14F-4D97-AF65-F5344CB8AC3E}">
        <p14:creationId xmlns:p14="http://schemas.microsoft.com/office/powerpoint/2010/main" val="369964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BF7C-F71A-4140-A528-0ED754F51E1A}"/>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49D4B680-D1FA-1941-8341-DB5084693C12}"/>
              </a:ext>
            </a:extLst>
          </p:cNvPr>
          <p:cNvSpPr>
            <a:spLocks noGrp="1"/>
          </p:cNvSpPr>
          <p:nvPr>
            <p:ph type="dt" sz="half" idx="10"/>
          </p:nvPr>
        </p:nvSpPr>
        <p:spPr/>
        <p:txBody>
          <a:bodyPr/>
          <a:lstStyle/>
          <a:p>
            <a:fld id="{4B412D1B-2433-6B4E-A23C-C6584CBC9A0B}" type="datetimeFigureOut">
              <a:rPr lang="tr-TR" smtClean="0"/>
              <a:t>17.05.2023</a:t>
            </a:fld>
            <a:endParaRPr lang="tr-TR"/>
          </a:p>
        </p:txBody>
      </p:sp>
      <p:sp>
        <p:nvSpPr>
          <p:cNvPr id="4" name="Footer Placeholder 3">
            <a:extLst>
              <a:ext uri="{FF2B5EF4-FFF2-40B4-BE49-F238E27FC236}">
                <a16:creationId xmlns:a16="http://schemas.microsoft.com/office/drawing/2014/main" id="{4C86EE9C-15A5-0241-98C6-1F0F30DA9F11}"/>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6A39F14B-023C-444B-A1FD-9DBE513A9D72}"/>
              </a:ext>
            </a:extLst>
          </p:cNvPr>
          <p:cNvSpPr>
            <a:spLocks noGrp="1"/>
          </p:cNvSpPr>
          <p:nvPr>
            <p:ph type="sldNum" sz="quarter" idx="12"/>
          </p:nvPr>
        </p:nvSpPr>
        <p:spPr/>
        <p:txBody>
          <a:bodyPr/>
          <a:lstStyle/>
          <a:p>
            <a:fld id="{38B981DD-FDEC-1C4E-B85F-6204B798876F}" type="slidenum">
              <a:rPr lang="tr-TR" smtClean="0"/>
              <a:t>‹#›</a:t>
            </a:fld>
            <a:endParaRPr lang="tr-TR"/>
          </a:p>
        </p:txBody>
      </p:sp>
    </p:spTree>
    <p:extLst>
      <p:ext uri="{BB962C8B-B14F-4D97-AF65-F5344CB8AC3E}">
        <p14:creationId xmlns:p14="http://schemas.microsoft.com/office/powerpoint/2010/main" val="53381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EFBF-DF2D-4A42-9C59-A10CA842A4A8}"/>
              </a:ext>
            </a:extLst>
          </p:cNvPr>
          <p:cNvSpPr>
            <a:spLocks noGrp="1"/>
          </p:cNvSpPr>
          <p:nvPr>
            <p:ph type="dt" sz="half" idx="10"/>
          </p:nvPr>
        </p:nvSpPr>
        <p:spPr/>
        <p:txBody>
          <a:bodyPr/>
          <a:lstStyle/>
          <a:p>
            <a:fld id="{4B412D1B-2433-6B4E-A23C-C6584CBC9A0B}" type="datetimeFigureOut">
              <a:rPr lang="tr-TR" smtClean="0"/>
              <a:t>17.05.2023</a:t>
            </a:fld>
            <a:endParaRPr lang="tr-TR"/>
          </a:p>
        </p:txBody>
      </p:sp>
      <p:sp>
        <p:nvSpPr>
          <p:cNvPr id="3" name="Footer Placeholder 2">
            <a:extLst>
              <a:ext uri="{FF2B5EF4-FFF2-40B4-BE49-F238E27FC236}">
                <a16:creationId xmlns:a16="http://schemas.microsoft.com/office/drawing/2014/main" id="{6942E0AC-C4A1-8B4B-A64F-76F442106250}"/>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BFD2748D-D287-6D42-B844-36C552C7C6CD}"/>
              </a:ext>
            </a:extLst>
          </p:cNvPr>
          <p:cNvSpPr>
            <a:spLocks noGrp="1"/>
          </p:cNvSpPr>
          <p:nvPr>
            <p:ph type="sldNum" sz="quarter" idx="12"/>
          </p:nvPr>
        </p:nvSpPr>
        <p:spPr/>
        <p:txBody>
          <a:bodyPr/>
          <a:lstStyle/>
          <a:p>
            <a:fld id="{38B981DD-FDEC-1C4E-B85F-6204B798876F}" type="slidenum">
              <a:rPr lang="tr-TR" smtClean="0"/>
              <a:t>‹#›</a:t>
            </a:fld>
            <a:endParaRPr lang="tr-TR"/>
          </a:p>
        </p:txBody>
      </p:sp>
    </p:spTree>
    <p:extLst>
      <p:ext uri="{BB962C8B-B14F-4D97-AF65-F5344CB8AC3E}">
        <p14:creationId xmlns:p14="http://schemas.microsoft.com/office/powerpoint/2010/main" val="175949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3683-9E08-1B4D-A6A4-70D384F48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70C57911-BE8B-8B4E-ACBC-CAA60D306D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E75A85DB-FEE9-E840-B7BD-26B3D13CF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68EE72-6A1F-9F4B-9C42-A8203BDF5A59}"/>
              </a:ext>
            </a:extLst>
          </p:cNvPr>
          <p:cNvSpPr>
            <a:spLocks noGrp="1"/>
          </p:cNvSpPr>
          <p:nvPr>
            <p:ph type="dt" sz="half" idx="10"/>
          </p:nvPr>
        </p:nvSpPr>
        <p:spPr/>
        <p:txBody>
          <a:bodyPr/>
          <a:lstStyle/>
          <a:p>
            <a:fld id="{4B412D1B-2433-6B4E-A23C-C6584CBC9A0B}" type="datetimeFigureOut">
              <a:rPr lang="tr-TR" smtClean="0"/>
              <a:t>17.05.2023</a:t>
            </a:fld>
            <a:endParaRPr lang="tr-TR"/>
          </a:p>
        </p:txBody>
      </p:sp>
      <p:sp>
        <p:nvSpPr>
          <p:cNvPr id="6" name="Footer Placeholder 5">
            <a:extLst>
              <a:ext uri="{FF2B5EF4-FFF2-40B4-BE49-F238E27FC236}">
                <a16:creationId xmlns:a16="http://schemas.microsoft.com/office/drawing/2014/main" id="{7AA7DDF8-57FA-0B41-8BBD-76E696DB4753}"/>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AB5D02E8-3967-FD43-8BB1-66668F8670AD}"/>
              </a:ext>
            </a:extLst>
          </p:cNvPr>
          <p:cNvSpPr>
            <a:spLocks noGrp="1"/>
          </p:cNvSpPr>
          <p:nvPr>
            <p:ph type="sldNum" sz="quarter" idx="12"/>
          </p:nvPr>
        </p:nvSpPr>
        <p:spPr/>
        <p:txBody>
          <a:bodyPr/>
          <a:lstStyle/>
          <a:p>
            <a:fld id="{38B981DD-FDEC-1C4E-B85F-6204B798876F}" type="slidenum">
              <a:rPr lang="tr-TR" smtClean="0"/>
              <a:t>‹#›</a:t>
            </a:fld>
            <a:endParaRPr lang="tr-TR"/>
          </a:p>
        </p:txBody>
      </p:sp>
    </p:spTree>
    <p:extLst>
      <p:ext uri="{BB962C8B-B14F-4D97-AF65-F5344CB8AC3E}">
        <p14:creationId xmlns:p14="http://schemas.microsoft.com/office/powerpoint/2010/main" val="1829844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8F68-679D-174E-80EC-A604BAC9F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6E7BE3C4-410A-9149-B564-DEE62F5179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4B24E9A3-9D3B-6A42-A4A4-07227A41D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947D45-FE23-5042-8620-69648AF1DE4C}"/>
              </a:ext>
            </a:extLst>
          </p:cNvPr>
          <p:cNvSpPr>
            <a:spLocks noGrp="1"/>
          </p:cNvSpPr>
          <p:nvPr>
            <p:ph type="dt" sz="half" idx="10"/>
          </p:nvPr>
        </p:nvSpPr>
        <p:spPr/>
        <p:txBody>
          <a:bodyPr/>
          <a:lstStyle/>
          <a:p>
            <a:fld id="{4B412D1B-2433-6B4E-A23C-C6584CBC9A0B}" type="datetimeFigureOut">
              <a:rPr lang="tr-TR" smtClean="0"/>
              <a:t>17.05.2023</a:t>
            </a:fld>
            <a:endParaRPr lang="tr-TR"/>
          </a:p>
        </p:txBody>
      </p:sp>
      <p:sp>
        <p:nvSpPr>
          <p:cNvPr id="6" name="Footer Placeholder 5">
            <a:extLst>
              <a:ext uri="{FF2B5EF4-FFF2-40B4-BE49-F238E27FC236}">
                <a16:creationId xmlns:a16="http://schemas.microsoft.com/office/drawing/2014/main" id="{027B1EF2-0B9B-C841-AAB9-B17AC9075FF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9461B533-6D34-6A47-B83E-FA3AD0F28CD7}"/>
              </a:ext>
            </a:extLst>
          </p:cNvPr>
          <p:cNvSpPr>
            <a:spLocks noGrp="1"/>
          </p:cNvSpPr>
          <p:nvPr>
            <p:ph type="sldNum" sz="quarter" idx="12"/>
          </p:nvPr>
        </p:nvSpPr>
        <p:spPr/>
        <p:txBody>
          <a:bodyPr/>
          <a:lstStyle/>
          <a:p>
            <a:fld id="{38B981DD-FDEC-1C4E-B85F-6204B798876F}" type="slidenum">
              <a:rPr lang="tr-TR" smtClean="0"/>
              <a:t>‹#›</a:t>
            </a:fld>
            <a:endParaRPr lang="tr-TR"/>
          </a:p>
        </p:txBody>
      </p:sp>
    </p:spTree>
    <p:extLst>
      <p:ext uri="{BB962C8B-B14F-4D97-AF65-F5344CB8AC3E}">
        <p14:creationId xmlns:p14="http://schemas.microsoft.com/office/powerpoint/2010/main" val="402334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2A569D-AE40-7942-A0DC-D4F2A3540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8679370F-FE8E-2D41-8E76-0FCCFBB4D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03F90846-5078-6D40-BA0A-5E03BA228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12D1B-2433-6B4E-A23C-C6584CBC9A0B}" type="datetimeFigureOut">
              <a:rPr lang="tr-TR" smtClean="0"/>
              <a:t>17.05.2023</a:t>
            </a:fld>
            <a:endParaRPr lang="tr-TR"/>
          </a:p>
        </p:txBody>
      </p:sp>
      <p:sp>
        <p:nvSpPr>
          <p:cNvPr id="5" name="Footer Placeholder 4">
            <a:extLst>
              <a:ext uri="{FF2B5EF4-FFF2-40B4-BE49-F238E27FC236}">
                <a16:creationId xmlns:a16="http://schemas.microsoft.com/office/drawing/2014/main" id="{4C4337DC-0594-4A4B-A465-AECFDC045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FAE5D672-3E57-7343-956D-A61F4A724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981DD-FDEC-1C4E-B85F-6204B798876F}" type="slidenum">
              <a:rPr lang="tr-TR" smtClean="0"/>
              <a:t>‹#›</a:t>
            </a:fld>
            <a:endParaRPr lang="tr-TR"/>
          </a:p>
        </p:txBody>
      </p:sp>
    </p:spTree>
    <p:extLst>
      <p:ext uri="{BB962C8B-B14F-4D97-AF65-F5344CB8AC3E}">
        <p14:creationId xmlns:p14="http://schemas.microsoft.com/office/powerpoint/2010/main" val="3302184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nisantasi.edu.tr/sayfa/mevzuat-590274"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nisantasi.edu.tr/sayfa/mevzuat-590274"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mailto:Bilimsel.faaliyetler@nisantasi.edu.t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F4BD3D9-D555-8641-A2AF-93A4D9C92269}"/>
              </a:ext>
            </a:extLst>
          </p:cNvPr>
          <p:cNvSpPr txBox="1"/>
          <p:nvPr/>
        </p:nvSpPr>
        <p:spPr>
          <a:xfrm>
            <a:off x="3189516" y="2884714"/>
            <a:ext cx="7696200" cy="1323439"/>
          </a:xfrm>
          <a:prstGeom prst="rect">
            <a:avLst/>
          </a:prstGeom>
          <a:noFill/>
        </p:spPr>
        <p:txBody>
          <a:bodyPr wrap="square" rtlCol="0">
            <a:spAutoFit/>
          </a:bodyPr>
          <a:lstStyle/>
          <a:p>
            <a:pPr algn="ctr"/>
            <a:r>
              <a:rPr lang="tr-TR" sz="4000" b="1" dirty="0">
                <a:solidFill>
                  <a:schemeClr val="bg1"/>
                </a:solidFill>
                <a:latin typeface="Helvetica" pitchFamily="2" charset="0"/>
              </a:rPr>
              <a:t>BİLİMSEL FAALİYETLER KOORDİNATÖRLÜĞÜ</a:t>
            </a:r>
          </a:p>
        </p:txBody>
      </p:sp>
      <p:sp>
        <p:nvSpPr>
          <p:cNvPr id="7" name="TextBox 6">
            <a:extLst>
              <a:ext uri="{FF2B5EF4-FFF2-40B4-BE49-F238E27FC236}">
                <a16:creationId xmlns:a16="http://schemas.microsoft.com/office/drawing/2014/main" id="{B03BDFA7-F3FB-BA47-AA82-F1262F8BE0B3}"/>
              </a:ext>
            </a:extLst>
          </p:cNvPr>
          <p:cNvSpPr txBox="1"/>
          <p:nvPr/>
        </p:nvSpPr>
        <p:spPr>
          <a:xfrm>
            <a:off x="1261042" y="780637"/>
            <a:ext cx="1153545" cy="1077539"/>
          </a:xfrm>
          <a:prstGeom prst="rect">
            <a:avLst/>
          </a:prstGeom>
          <a:noFill/>
        </p:spPr>
        <p:txBody>
          <a:bodyPr wrap="square" rtlCol="0">
            <a:spAutoFit/>
          </a:bodyPr>
          <a:lstStyle/>
          <a:p>
            <a:pPr>
              <a:lnSpc>
                <a:spcPct val="70000"/>
              </a:lnSpc>
            </a:pPr>
            <a:r>
              <a:rPr lang="tr-TR" sz="4400" i="1" dirty="0">
                <a:solidFill>
                  <a:srgbClr val="AB0A3D"/>
                </a:solidFill>
                <a:latin typeface="Helvetica" pitchFamily="2" charset="0"/>
              </a:rPr>
              <a:t> 20</a:t>
            </a:r>
          </a:p>
          <a:p>
            <a:pPr>
              <a:lnSpc>
                <a:spcPct val="70000"/>
              </a:lnSpc>
            </a:pPr>
            <a:r>
              <a:rPr lang="tr-TR" sz="4400" i="1" dirty="0">
                <a:solidFill>
                  <a:srgbClr val="AB0A3D"/>
                </a:solidFill>
                <a:latin typeface="Helvetica" pitchFamily="2" charset="0"/>
              </a:rPr>
              <a:t>23</a:t>
            </a:r>
          </a:p>
        </p:txBody>
      </p:sp>
    </p:spTree>
    <p:extLst>
      <p:ext uri="{BB962C8B-B14F-4D97-AF65-F5344CB8AC3E}">
        <p14:creationId xmlns:p14="http://schemas.microsoft.com/office/powerpoint/2010/main" val="281606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195209"/>
            <a:ext cx="12192000" cy="6858000"/>
          </a:xfrm>
          <a:prstGeom prst="rect">
            <a:avLst/>
          </a:prstGeom>
        </p:spPr>
      </p:pic>
      <p:sp>
        <p:nvSpPr>
          <p:cNvPr id="2" name="Metin kutusu 1">
            <a:extLst>
              <a:ext uri="{FF2B5EF4-FFF2-40B4-BE49-F238E27FC236}">
                <a16:creationId xmlns:a16="http://schemas.microsoft.com/office/drawing/2014/main" id="{C174C4D9-F27D-A3AB-080B-B5A6E26BF2F2}"/>
              </a:ext>
            </a:extLst>
          </p:cNvPr>
          <p:cNvSpPr txBox="1"/>
          <p:nvPr/>
        </p:nvSpPr>
        <p:spPr>
          <a:xfrm>
            <a:off x="1761978" y="1521286"/>
            <a:ext cx="6196818" cy="369332"/>
          </a:xfrm>
          <a:prstGeom prst="rect">
            <a:avLst/>
          </a:prstGeom>
          <a:noFill/>
        </p:spPr>
        <p:txBody>
          <a:bodyPr wrap="square">
            <a:spAutoFit/>
          </a:bodyPr>
          <a:lstStyle/>
          <a:p>
            <a:r>
              <a:rPr lang="tr-TR" b="1" dirty="0"/>
              <a:t>ÖDÜL FAALİYETLERİ VE KANITLAYICI BELGELER</a:t>
            </a:r>
          </a:p>
        </p:txBody>
      </p:sp>
      <p:sp>
        <p:nvSpPr>
          <p:cNvPr id="4" name="Metin kutusu 3">
            <a:extLst>
              <a:ext uri="{FF2B5EF4-FFF2-40B4-BE49-F238E27FC236}">
                <a16:creationId xmlns:a16="http://schemas.microsoft.com/office/drawing/2014/main" id="{BEA7A5E9-5D4A-17E9-8561-F925C901EC05}"/>
              </a:ext>
            </a:extLst>
          </p:cNvPr>
          <p:cNvSpPr txBox="1"/>
          <p:nvPr/>
        </p:nvSpPr>
        <p:spPr>
          <a:xfrm>
            <a:off x="1761978" y="2197393"/>
            <a:ext cx="8507438" cy="3139321"/>
          </a:xfrm>
          <a:prstGeom prst="rect">
            <a:avLst/>
          </a:prstGeom>
          <a:noFill/>
        </p:spPr>
        <p:txBody>
          <a:bodyPr wrap="square">
            <a:spAutoFit/>
          </a:bodyPr>
          <a:lstStyle/>
          <a:p>
            <a:r>
              <a:rPr lang="tr-TR" b="1" dirty="0"/>
              <a:t>KİTAP ÖDÜLÜ İÇİN KANITLAYICI BELGELER:</a:t>
            </a:r>
          </a:p>
          <a:p>
            <a:r>
              <a:rPr lang="tr-TR" dirty="0"/>
              <a:t>Özgün bilimsel kitap yazarlığı ve özgün bilimsel kitaplarda bölüm yazarlığı (Aynı kitapta en çok iki bölüm değerlendirmeye alınır) </a:t>
            </a:r>
            <a:br>
              <a:rPr lang="tr-TR" dirty="0"/>
            </a:br>
            <a:endParaRPr lang="tr-TR" dirty="0"/>
          </a:p>
          <a:p>
            <a:r>
              <a:rPr lang="tr-TR" b="1" dirty="0"/>
              <a:t>1) </a:t>
            </a:r>
            <a:r>
              <a:rPr lang="tr-TR" dirty="0"/>
              <a:t>Kitap künyesi (kitap adının, yazarlarının, yayınevi, ISBN numarası, içindekiler kısmı ve basım tarihinin bulunduğu sayfalar) </a:t>
            </a:r>
          </a:p>
          <a:p>
            <a:r>
              <a:rPr lang="tr-TR" b="1" dirty="0"/>
              <a:t>2) </a:t>
            </a:r>
            <a:r>
              <a:rPr lang="tr-TR" dirty="0"/>
              <a:t>Kitap Bölümü yazarlığı için ayrıca; adayın yazarı olduğu bölümün ilk sayfası </a:t>
            </a:r>
          </a:p>
          <a:p>
            <a:r>
              <a:rPr lang="tr-TR" b="1" dirty="0"/>
              <a:t>3) </a:t>
            </a:r>
            <a:r>
              <a:rPr lang="tr-TR" dirty="0"/>
              <a:t>Kitap yazarlığı ve kitap içinde bölüm yazarlığı için yayıneviyle yapılan sözleşme veya yayınevinden ya da editörden gelen davet mektubu. </a:t>
            </a:r>
          </a:p>
          <a:p>
            <a:r>
              <a:rPr lang="tr-TR" b="1" dirty="0"/>
              <a:t>4) </a:t>
            </a:r>
            <a:r>
              <a:rPr lang="tr-TR" dirty="0"/>
              <a:t>Yayınevinin Tanınmış Ulusal/Uluslararası Yayınevi tanımına uygunluğunu kanıtlayan belgeler (Bkz. Tanınmış Ulusal/Uluslararası yayınevi tanımları) </a:t>
            </a:r>
          </a:p>
        </p:txBody>
      </p:sp>
    </p:spTree>
    <p:extLst>
      <p:ext uri="{BB962C8B-B14F-4D97-AF65-F5344CB8AC3E}">
        <p14:creationId xmlns:p14="http://schemas.microsoft.com/office/powerpoint/2010/main" val="170271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6F2DE592-E9B8-AA16-3C93-8F5BF599E0EC}"/>
              </a:ext>
            </a:extLst>
          </p:cNvPr>
          <p:cNvSpPr txBox="1"/>
          <p:nvPr/>
        </p:nvSpPr>
        <p:spPr>
          <a:xfrm>
            <a:off x="1621300" y="1864697"/>
            <a:ext cx="9238957" cy="4524315"/>
          </a:xfrm>
          <a:prstGeom prst="rect">
            <a:avLst/>
          </a:prstGeom>
          <a:noFill/>
        </p:spPr>
        <p:txBody>
          <a:bodyPr wrap="square">
            <a:spAutoFit/>
          </a:bodyPr>
          <a:lstStyle/>
          <a:p>
            <a:r>
              <a:rPr lang="tr-TR" sz="1800" b="1" dirty="0"/>
              <a:t>c) Tasarım Ödülü: </a:t>
            </a:r>
            <a:r>
              <a:rPr lang="tr-TR" sz="1800" dirty="0"/>
              <a:t>Ödül kapsamına giren yıl içinde Nişantaşı Üniversitesi öğretim elemanının akademik faaliyet alanındaki bir yapının, teknik veya endüstriyel ürünün ilk taslağı, çizim ve tasarım halini,</a:t>
            </a:r>
            <a:br>
              <a:rPr lang="tr-TR" sz="1800" dirty="0"/>
            </a:br>
            <a:br>
              <a:rPr lang="tr-TR" sz="1800" dirty="0"/>
            </a:br>
            <a:r>
              <a:rPr lang="tr-TR" sz="1800" b="1" dirty="0"/>
              <a:t>TASARIM</a:t>
            </a:r>
            <a:r>
              <a:rPr lang="tr-TR" b="1" dirty="0"/>
              <a:t> ÖDÜLÜ İÇİN KANITLAYICI BELGELER:</a:t>
            </a:r>
          </a:p>
          <a:p>
            <a:r>
              <a:rPr lang="tr-TR" b="1" dirty="0"/>
              <a:t>1) </a:t>
            </a:r>
            <a:r>
              <a:rPr lang="tr-TR" dirty="0"/>
              <a:t>Kamu kurumları veya özel hukuk tüzel kişileriyle yapılan sözleşme veya, 1A) Söz konusu faaliyeti gerçekleştirmek için üniversitenin ilgili kurullarınca onaylanan görevlendirme belgesi veya, 1B) Tasarımın uygulandığı veya ticarileştirilmiş olduğuna ilişkin tarihli ve onaylı belge</a:t>
            </a:r>
            <a:br>
              <a:rPr lang="tr-TR" dirty="0"/>
            </a:br>
            <a:r>
              <a:rPr lang="tr-TR" b="1" dirty="0"/>
              <a:t>2) </a:t>
            </a:r>
            <a:r>
              <a:rPr lang="tr-TR" dirty="0"/>
              <a:t>Tasarımın sureti </a:t>
            </a:r>
            <a:br>
              <a:rPr lang="tr-TR" dirty="0"/>
            </a:br>
            <a:br>
              <a:rPr lang="tr-TR" dirty="0"/>
            </a:br>
            <a:r>
              <a:rPr lang="tr-TR" b="1" dirty="0"/>
              <a:t>UYARI 1: </a:t>
            </a:r>
            <a:r>
              <a:rPr lang="tr-TR" dirty="0"/>
              <a:t>Tasarım faaliyetinin değerlendirilmesinde sadece bilim, teknoloji ve sanata katkı sağlayıcı nitelikte, başvuru sahibinin kendi alanı ile ilgili olan ve kamu kurumları veya özel hukuk tüzel kişileriyle yapılan sözleşme uyarınca uygulanmış veya ticarileştirilmiş tasarımlar dikkate alınır. </a:t>
            </a:r>
            <a:r>
              <a:rPr lang="tr-TR" b="1" dirty="0"/>
              <a:t>UYARI 2: </a:t>
            </a:r>
            <a:r>
              <a:rPr lang="tr-TR" dirty="0"/>
              <a:t>İlgili akademik faaliyet kapsamı dışındaki Web tasarımı, Sempozyum/Kongre/Panel vb. faaliyetler için afiş tasarımı, Kitap/dergi vb. yayın kapak tasarımı tasarım faaliyeti içerisinde değerlendirilemez. </a:t>
            </a:r>
            <a:endParaRPr lang="tr-TR" sz="1800" dirty="0"/>
          </a:p>
        </p:txBody>
      </p:sp>
      <p:sp>
        <p:nvSpPr>
          <p:cNvPr id="4" name="Metin kutusu 3">
            <a:extLst>
              <a:ext uri="{FF2B5EF4-FFF2-40B4-BE49-F238E27FC236}">
                <a16:creationId xmlns:a16="http://schemas.microsoft.com/office/drawing/2014/main" id="{0C846238-8A9C-1980-7A7D-DCC0E0FCDE9F}"/>
              </a:ext>
            </a:extLst>
          </p:cNvPr>
          <p:cNvSpPr txBox="1"/>
          <p:nvPr/>
        </p:nvSpPr>
        <p:spPr>
          <a:xfrm>
            <a:off x="1621300" y="1459468"/>
            <a:ext cx="6196818" cy="369332"/>
          </a:xfrm>
          <a:prstGeom prst="rect">
            <a:avLst/>
          </a:prstGeom>
          <a:noFill/>
        </p:spPr>
        <p:txBody>
          <a:bodyPr wrap="square">
            <a:spAutoFit/>
          </a:bodyPr>
          <a:lstStyle/>
          <a:p>
            <a:r>
              <a:rPr lang="tr-TR" b="1" dirty="0"/>
              <a:t>ÖDÜL FAALİYETLERİ VE KANITLAYICI BELGELER</a:t>
            </a:r>
          </a:p>
        </p:txBody>
      </p:sp>
    </p:spTree>
    <p:extLst>
      <p:ext uri="{BB962C8B-B14F-4D97-AF65-F5344CB8AC3E}">
        <p14:creationId xmlns:p14="http://schemas.microsoft.com/office/powerpoint/2010/main" val="126284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A2373649-A9C0-EF1A-A4A5-B1B2099387D7}"/>
              </a:ext>
            </a:extLst>
          </p:cNvPr>
          <p:cNvSpPr txBox="1"/>
          <p:nvPr/>
        </p:nvSpPr>
        <p:spPr>
          <a:xfrm>
            <a:off x="1589649" y="1264086"/>
            <a:ext cx="6196818" cy="369332"/>
          </a:xfrm>
          <a:prstGeom prst="rect">
            <a:avLst/>
          </a:prstGeom>
          <a:noFill/>
        </p:spPr>
        <p:txBody>
          <a:bodyPr wrap="square">
            <a:spAutoFit/>
          </a:bodyPr>
          <a:lstStyle/>
          <a:p>
            <a:r>
              <a:rPr lang="tr-TR" b="1" dirty="0"/>
              <a:t>ÖDÜL FAALİYETLERİ VE KANITLAYICI BELGELER</a:t>
            </a:r>
          </a:p>
        </p:txBody>
      </p:sp>
      <p:sp>
        <p:nvSpPr>
          <p:cNvPr id="4" name="Metin kutusu 3">
            <a:extLst>
              <a:ext uri="{FF2B5EF4-FFF2-40B4-BE49-F238E27FC236}">
                <a16:creationId xmlns:a16="http://schemas.microsoft.com/office/drawing/2014/main" id="{CAC4F994-E78A-438D-E3E4-A0F2005445C4}"/>
              </a:ext>
            </a:extLst>
          </p:cNvPr>
          <p:cNvSpPr txBox="1"/>
          <p:nvPr/>
        </p:nvSpPr>
        <p:spPr>
          <a:xfrm>
            <a:off x="1589649" y="1678368"/>
            <a:ext cx="10100603" cy="4801314"/>
          </a:xfrm>
          <a:prstGeom prst="rect">
            <a:avLst/>
          </a:prstGeom>
          <a:noFill/>
        </p:spPr>
        <p:txBody>
          <a:bodyPr wrap="square">
            <a:spAutoFit/>
          </a:bodyPr>
          <a:lstStyle/>
          <a:p>
            <a:r>
              <a:rPr lang="tr-TR" sz="1800" b="1" dirty="0"/>
              <a:t>d) Sergi Ödülü: </a:t>
            </a:r>
            <a:r>
              <a:rPr lang="tr-TR" sz="1800" dirty="0"/>
              <a:t>Ödül kapsamına giren yıl içinde Nişantaşı Üniversitesi Öğretim elemanının akademik faaliyet alanı ile akademik ve bilimsel niteliği haiz işitsel ve görsel etkinliklere dair tüm sergi, bienal, gösteri, dinleti, konser, festival ve gösterim etkinliklerini,</a:t>
            </a:r>
            <a:br>
              <a:rPr lang="tr-TR" sz="1800" dirty="0"/>
            </a:br>
            <a:r>
              <a:rPr lang="tr-TR" sz="1800" b="1" dirty="0"/>
              <a:t>SERGİ</a:t>
            </a:r>
            <a:r>
              <a:rPr lang="tr-TR" b="1" dirty="0"/>
              <a:t> ÖDÜLÜ İÇİN KANITLAYICI BELGELER:</a:t>
            </a:r>
          </a:p>
          <a:p>
            <a:r>
              <a:rPr lang="tr-TR" b="1" dirty="0"/>
              <a:t>1) </a:t>
            </a:r>
            <a:r>
              <a:rPr lang="tr-TR" dirty="0"/>
              <a:t>Serginin ve diğer tanımlanan etkinliklerin ulusal/uluslararası olduğunu gösteren onaylı belge (Serginin uluslararası olarak değerlendirilmesi için serginin uluslararası olduğunun bölüm, anabilim dalı veya ana sanat dalı kurullarınca onaylanmış olması gerekir). </a:t>
            </a:r>
          </a:p>
          <a:p>
            <a:r>
              <a:rPr lang="tr-TR" b="1" dirty="0"/>
              <a:t>2) </a:t>
            </a:r>
            <a:r>
              <a:rPr lang="tr-TR" dirty="0"/>
              <a:t>Serginin ve diğer tanımlanan etkinliklerin özgün kişisel etkinlik/karma etkinlik olduğunu gösteren onaylı belge. </a:t>
            </a:r>
          </a:p>
          <a:p>
            <a:r>
              <a:rPr lang="tr-TR" b="1" dirty="0"/>
              <a:t>3) </a:t>
            </a:r>
            <a:r>
              <a:rPr lang="tr-TR" dirty="0"/>
              <a:t>Serginin ve diğer tanımlanan tarihini ve yerini gösteren belge. </a:t>
            </a:r>
          </a:p>
          <a:p>
            <a:r>
              <a:rPr lang="tr-TR" b="1" dirty="0"/>
              <a:t>UYARI 1: </a:t>
            </a:r>
            <a:r>
              <a:rPr lang="tr-TR" dirty="0"/>
              <a:t>Sergi faaliyetinin değerlendirilmesinde sanata katkı sağlayıcı nitelikte olanlar dikkate alınır. </a:t>
            </a:r>
            <a:br>
              <a:rPr lang="tr-TR" dirty="0"/>
            </a:br>
            <a:r>
              <a:rPr lang="tr-TR" b="1" dirty="0"/>
              <a:t>UYARI 2: </a:t>
            </a:r>
            <a:r>
              <a:rPr lang="tr-TR" dirty="0"/>
              <a:t>Öğretim elemanının akademik faaliyet alanı dışında gerçekleştirdiği etkinlikler değerlendirmeye alınmaz. </a:t>
            </a:r>
            <a:br>
              <a:rPr lang="tr-TR" dirty="0"/>
            </a:br>
            <a:r>
              <a:rPr lang="tr-TR" b="1" dirty="0"/>
              <a:t>UYARI 3: </a:t>
            </a:r>
            <a:r>
              <a:rPr lang="tr-TR" dirty="0"/>
              <a:t>Sergi kapsamındaki etkinliklerin değerlendirilmesinde, eğitim-öğretim faaliyetleri ve öğrenci kulüp faaliyetleri kapsamındaki sergiler dikkate alınmaz. Ders kapsamında yapılan ve/veya öğrencilerin ürettiği ve öğretim materyalleri ile düzenlenen sergiler değerlendirmeye alınmaz. UYARI 4: Tekrarlayan faaliyetler için en çok iki etkinlik dikkate alınır. </a:t>
            </a:r>
            <a:endParaRPr lang="tr-TR" sz="1800" dirty="0"/>
          </a:p>
        </p:txBody>
      </p:sp>
    </p:spTree>
    <p:extLst>
      <p:ext uri="{BB962C8B-B14F-4D97-AF65-F5344CB8AC3E}">
        <p14:creationId xmlns:p14="http://schemas.microsoft.com/office/powerpoint/2010/main" val="308005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9E982558-BC11-21D1-96E8-DBC8422AC8B9}"/>
              </a:ext>
            </a:extLst>
          </p:cNvPr>
          <p:cNvSpPr txBox="1"/>
          <p:nvPr/>
        </p:nvSpPr>
        <p:spPr>
          <a:xfrm>
            <a:off x="1621300" y="1392247"/>
            <a:ext cx="6196818" cy="369332"/>
          </a:xfrm>
          <a:prstGeom prst="rect">
            <a:avLst/>
          </a:prstGeom>
          <a:noFill/>
        </p:spPr>
        <p:txBody>
          <a:bodyPr wrap="square">
            <a:spAutoFit/>
          </a:bodyPr>
          <a:lstStyle/>
          <a:p>
            <a:r>
              <a:rPr lang="tr-TR" b="1" dirty="0"/>
              <a:t>ÖDÜL FAALİYETLERİ VE KANITLAYICI BELGELER</a:t>
            </a:r>
          </a:p>
        </p:txBody>
      </p:sp>
      <p:sp>
        <p:nvSpPr>
          <p:cNvPr id="4" name="Metin kutusu 3">
            <a:extLst>
              <a:ext uri="{FF2B5EF4-FFF2-40B4-BE49-F238E27FC236}">
                <a16:creationId xmlns:a16="http://schemas.microsoft.com/office/drawing/2014/main" id="{0FF4967B-209A-6B45-340E-BD393D937BFC}"/>
              </a:ext>
            </a:extLst>
          </p:cNvPr>
          <p:cNvSpPr txBox="1"/>
          <p:nvPr/>
        </p:nvSpPr>
        <p:spPr>
          <a:xfrm>
            <a:off x="1621300" y="1764148"/>
            <a:ext cx="10181494" cy="4524315"/>
          </a:xfrm>
          <a:prstGeom prst="rect">
            <a:avLst/>
          </a:prstGeom>
          <a:noFill/>
        </p:spPr>
        <p:txBody>
          <a:bodyPr wrap="square">
            <a:spAutoFit/>
          </a:bodyPr>
          <a:lstStyle/>
          <a:p>
            <a:r>
              <a:rPr lang="tr-TR" sz="1800" b="1" dirty="0"/>
              <a:t>e) Patent/Faydalı Model Ödülü: </a:t>
            </a:r>
            <a:r>
              <a:rPr lang="tr-TR" sz="1800" dirty="0"/>
              <a:t>Ödül kapsamına giren yıl içinde Nişantaşı Üniversitesi’nde yapılan çalışmalardan dolayı alınan Uluslararası ve Ulusal incelemeli patentler veya faydalı </a:t>
            </a:r>
            <a:r>
              <a:rPr lang="tr-TR" sz="1800" dirty="0" err="1"/>
              <a:t>modeler</a:t>
            </a:r>
            <a:r>
              <a:rPr lang="tr-TR" sz="1800" dirty="0"/>
              <a:t>, </a:t>
            </a:r>
            <a:br>
              <a:rPr lang="tr-TR" sz="1800" dirty="0"/>
            </a:br>
            <a:endParaRPr lang="tr-TR" sz="1800" dirty="0"/>
          </a:p>
          <a:p>
            <a:r>
              <a:rPr lang="tr-TR" b="1" dirty="0"/>
              <a:t>PATENT ÖDÜLÜ İÇİN KANITLAYICI BELGELER:</a:t>
            </a:r>
          </a:p>
          <a:p>
            <a:r>
              <a:rPr lang="tr-TR" b="1" dirty="0"/>
              <a:t>1) </a:t>
            </a:r>
            <a:r>
              <a:rPr lang="tr-TR" dirty="0"/>
              <a:t>TPE veya uluslararası yetkili mercilerce düzenlenmiş patent/faydalı model tescil belgesi/ sertifika/ web sayfası çıktısı (tarihli). </a:t>
            </a:r>
            <a:br>
              <a:rPr lang="tr-TR" dirty="0"/>
            </a:br>
            <a:r>
              <a:rPr lang="tr-TR" b="1" dirty="0"/>
              <a:t>Ulusal Patent/Faydalı Model: </a:t>
            </a:r>
            <a:r>
              <a:rPr lang="tr-TR" dirty="0"/>
              <a:t>Ulusal mevzuat kapsamında başvurusu yapılan ve inceleme raporu sonucunda Türk Patent ve Marka Kurumu tarafından verilen patenti/faydalı modeli, </a:t>
            </a:r>
            <a:br>
              <a:rPr lang="tr-TR" dirty="0"/>
            </a:br>
            <a:r>
              <a:rPr lang="tr-TR" b="1" dirty="0"/>
              <a:t>Uluslararası Patent/Faydalı Model: </a:t>
            </a:r>
            <a:r>
              <a:rPr lang="tr-TR" dirty="0"/>
              <a:t>Patent İşbirliği Antlaşması kapsamında yapılan ve uluslararası araştırma raporunun yazılı görüş kısmında veya uluslararası ön inceleme raporunda en az bir istemin 19-01-2023 patentlenebilirlik kriterlerini (yenilik, buluş basamağı, sanayiye uygulanabilirlik) sağladığı ifade edilen uluslararası patent/faydalı model başvurusunu veya Avrupa Patent Sözleşmesi kapsamında başvurusu yapılan ve Avrupa Patent Ofisi tarafından verilen patenti/faydalı modeli ifade etmektedir. </a:t>
            </a:r>
            <a:br>
              <a:rPr lang="tr-TR" dirty="0"/>
            </a:br>
            <a:r>
              <a:rPr lang="tr-TR" b="1" dirty="0"/>
              <a:t>UYARI 1: </a:t>
            </a:r>
            <a:r>
              <a:rPr lang="tr-TR" dirty="0"/>
              <a:t>Uluslararası patent/faydalı model belgesi </a:t>
            </a:r>
            <a:r>
              <a:rPr lang="tr-TR" dirty="0" err="1"/>
              <a:t>İngilizce’den</a:t>
            </a:r>
            <a:r>
              <a:rPr lang="tr-TR" dirty="0"/>
              <a:t> başka bir yabancı dilde alınmışsa onaylı tercümesi ile birlikte sunulmalıdır. </a:t>
            </a:r>
            <a:br>
              <a:rPr lang="tr-TR" dirty="0"/>
            </a:br>
            <a:r>
              <a:rPr lang="tr-TR" b="1" dirty="0"/>
              <a:t>UYARI 2: </a:t>
            </a:r>
            <a:r>
              <a:rPr lang="tr-TR" dirty="0"/>
              <a:t>Ulusal incelemesiz patentler/faydalı modeller değerlendirme kapsamı dışındadır. </a:t>
            </a:r>
            <a:endParaRPr lang="tr-TR" sz="1800" dirty="0">
              <a:solidFill>
                <a:schemeClr val="bg1">
                  <a:lumMod val="65000"/>
                </a:schemeClr>
              </a:solidFill>
              <a:latin typeface="Helvetica" pitchFamily="2" charset="0"/>
            </a:endParaRPr>
          </a:p>
        </p:txBody>
      </p:sp>
    </p:spTree>
    <p:extLst>
      <p:ext uri="{BB962C8B-B14F-4D97-AF65-F5344CB8AC3E}">
        <p14:creationId xmlns:p14="http://schemas.microsoft.com/office/powerpoint/2010/main" val="3978715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F5842D23-C678-479A-4FC3-13695DE47A86}"/>
              </a:ext>
            </a:extLst>
          </p:cNvPr>
          <p:cNvSpPr txBox="1"/>
          <p:nvPr/>
        </p:nvSpPr>
        <p:spPr>
          <a:xfrm>
            <a:off x="1617783" y="1807746"/>
            <a:ext cx="9383152" cy="4524315"/>
          </a:xfrm>
          <a:prstGeom prst="rect">
            <a:avLst/>
          </a:prstGeom>
          <a:noFill/>
        </p:spPr>
        <p:txBody>
          <a:bodyPr wrap="square">
            <a:spAutoFit/>
          </a:bodyPr>
          <a:lstStyle/>
          <a:p>
            <a:r>
              <a:rPr lang="tr-TR" sz="1800" b="1" dirty="0"/>
              <a:t>f) Atıf Ödülü: </a:t>
            </a:r>
            <a:r>
              <a:rPr lang="tr-TR" sz="1800" dirty="0"/>
              <a:t>Ödül kapsamına giren yıl içinde web of </a:t>
            </a:r>
            <a:r>
              <a:rPr lang="tr-TR" sz="1800" dirty="0" err="1"/>
              <a:t>science</a:t>
            </a:r>
            <a:r>
              <a:rPr lang="tr-TR" sz="1800" dirty="0"/>
              <a:t> (</a:t>
            </a:r>
            <a:r>
              <a:rPr lang="tr-TR" sz="1800" dirty="0" err="1"/>
              <a:t>Science</a:t>
            </a:r>
            <a:r>
              <a:rPr lang="tr-TR" sz="1800" dirty="0"/>
              <a:t> </a:t>
            </a:r>
            <a:r>
              <a:rPr lang="tr-TR" sz="1800" dirty="0" err="1"/>
              <a:t>Citation</a:t>
            </a:r>
            <a:r>
              <a:rPr lang="tr-TR" sz="1800" dirty="0"/>
              <a:t> Index-</a:t>
            </a:r>
            <a:r>
              <a:rPr lang="tr-TR" sz="1800" dirty="0" err="1"/>
              <a:t>Expanded</a:t>
            </a:r>
            <a:r>
              <a:rPr lang="tr-TR" sz="1800" dirty="0"/>
              <a:t>, SCI- </a:t>
            </a:r>
            <a:r>
              <a:rPr lang="tr-TR" sz="1800" dirty="0" err="1"/>
              <a:t>Exp</a:t>
            </a:r>
            <a:r>
              <a:rPr lang="tr-TR" sz="1800" dirty="0"/>
              <a:t>; </a:t>
            </a:r>
            <a:r>
              <a:rPr lang="tr-TR" sz="1800" dirty="0" err="1"/>
              <a:t>Social</a:t>
            </a:r>
            <a:r>
              <a:rPr lang="tr-TR" sz="1800" dirty="0"/>
              <a:t> </a:t>
            </a:r>
            <a:r>
              <a:rPr lang="tr-TR" sz="1800" dirty="0" err="1"/>
              <a:t>Sciences</a:t>
            </a:r>
            <a:r>
              <a:rPr lang="tr-TR" sz="1800" dirty="0"/>
              <a:t> </a:t>
            </a:r>
            <a:r>
              <a:rPr lang="tr-TR" sz="1800" dirty="0" err="1"/>
              <a:t>Citation</a:t>
            </a:r>
            <a:r>
              <a:rPr lang="tr-TR" sz="1800" dirty="0"/>
              <a:t> Index, SSCI; </a:t>
            </a:r>
            <a:r>
              <a:rPr lang="tr-TR" sz="1800" dirty="0" err="1"/>
              <a:t>Arts</a:t>
            </a:r>
            <a:r>
              <a:rPr lang="tr-TR" sz="1800" dirty="0"/>
              <a:t> </a:t>
            </a:r>
            <a:r>
              <a:rPr lang="tr-TR" sz="1800" dirty="0" err="1"/>
              <a:t>and</a:t>
            </a:r>
            <a:r>
              <a:rPr lang="tr-TR" sz="1800" dirty="0"/>
              <a:t> </a:t>
            </a:r>
            <a:r>
              <a:rPr lang="tr-TR" sz="1800" dirty="0" err="1"/>
              <a:t>Humanities</a:t>
            </a:r>
            <a:r>
              <a:rPr lang="tr-TR" sz="1800" dirty="0"/>
              <a:t> </a:t>
            </a:r>
            <a:r>
              <a:rPr lang="tr-TR" sz="1800" dirty="0" err="1"/>
              <a:t>Citation</a:t>
            </a:r>
            <a:r>
              <a:rPr lang="tr-TR" sz="1800" dirty="0"/>
              <a:t> Index, AHCI) ve </a:t>
            </a:r>
            <a:r>
              <a:rPr lang="tr-TR" sz="1800" dirty="0" err="1"/>
              <a:t>Elsevier</a:t>
            </a:r>
            <a:r>
              <a:rPr lang="tr-TR" sz="1800" dirty="0"/>
              <a:t> </a:t>
            </a:r>
            <a:r>
              <a:rPr lang="tr-TR" sz="1800" dirty="0" err="1"/>
              <a:t>Scopus</a:t>
            </a:r>
            <a:r>
              <a:rPr lang="tr-TR" sz="1800" dirty="0"/>
              <a:t> veri tabanında taranan </a:t>
            </a:r>
            <a:r>
              <a:rPr lang="tr-TR" sz="1800" dirty="0" err="1"/>
              <a:t>makelelerde</a:t>
            </a:r>
            <a:r>
              <a:rPr lang="tr-TR" sz="1800" dirty="0"/>
              <a:t> atıf almış olan Nişantaşı Üniversitesi adresli yayınlar ödüllendirilir. Eserde adı geçen tüm yazarların kendisine verdiği atıflar teşvik kapsamı dışında tutulur.</a:t>
            </a:r>
          </a:p>
          <a:p>
            <a:r>
              <a:rPr lang="tr-TR" sz="1800" b="1" dirty="0"/>
              <a:t>g) </a:t>
            </a:r>
            <a:r>
              <a:rPr lang="tr-TR" sz="1800" dirty="0"/>
              <a:t>Nişantaşı Üniversitesi Akademik Teşvik Ödülü Yönergesi kapsamında yer almayan ancak Üniversitenin saygınlığına ve tanınırlığına büyük oranda katkı sağladığı tespit edilen üstün nitelikli bir eser veya hizmet Rektörlüğün önerisi ve Mütevelli Heyet Başkanının onayı ile Mütevelli Heyetin belirleyeceği miktarda ödüllendirilebilir.</a:t>
            </a:r>
            <a:r>
              <a:rPr lang="tr-TR" b="1" dirty="0"/>
              <a:t> </a:t>
            </a:r>
          </a:p>
          <a:p>
            <a:br>
              <a:rPr lang="tr-TR" b="1" dirty="0"/>
            </a:br>
            <a:r>
              <a:rPr lang="tr-TR" b="1" dirty="0"/>
              <a:t>ATIF ÖDÜLÜ İÇİN KANITLAYICI BELGELER:</a:t>
            </a:r>
            <a:br>
              <a:rPr lang="tr-TR" b="1" dirty="0"/>
            </a:br>
            <a:r>
              <a:rPr lang="tr-TR" b="1" dirty="0"/>
              <a:t>Atıf 5.1 ve 5.2 Faaliyet türü için : </a:t>
            </a:r>
            <a:br>
              <a:rPr lang="tr-TR" dirty="0"/>
            </a:br>
            <a:r>
              <a:rPr lang="tr-TR" b="1" dirty="0"/>
              <a:t>1) </a:t>
            </a:r>
            <a:r>
              <a:rPr lang="tr-TR" dirty="0" err="1"/>
              <a:t>Atıfa</a:t>
            </a:r>
            <a:r>
              <a:rPr lang="tr-TR" dirty="0"/>
              <a:t> dair belge (</a:t>
            </a:r>
            <a:r>
              <a:rPr lang="tr-TR" dirty="0" err="1"/>
              <a:t>Atıfın</a:t>
            </a:r>
            <a:r>
              <a:rPr lang="tr-TR" dirty="0"/>
              <a:t> bulunduğu makalenin ilk sayfası, </a:t>
            </a:r>
            <a:r>
              <a:rPr lang="tr-TR" dirty="0" err="1"/>
              <a:t>atıfın</a:t>
            </a:r>
            <a:r>
              <a:rPr lang="tr-TR" dirty="0"/>
              <a:t> bulunduğu sayfa ve </a:t>
            </a:r>
            <a:r>
              <a:rPr lang="tr-TR" dirty="0" err="1"/>
              <a:t>atıfı</a:t>
            </a:r>
            <a:r>
              <a:rPr lang="tr-TR" dirty="0"/>
              <a:t> belirten kaynakça sayfası) </a:t>
            </a:r>
            <a:br>
              <a:rPr lang="tr-TR" dirty="0"/>
            </a:br>
            <a:r>
              <a:rPr lang="tr-TR" b="1" dirty="0"/>
              <a:t>2) </a:t>
            </a:r>
            <a:r>
              <a:rPr lang="tr-TR" dirty="0"/>
              <a:t>Derginin tarandığı indekse yönelik belge </a:t>
            </a:r>
            <a:endParaRPr lang="tr-TR" b="1" dirty="0"/>
          </a:p>
          <a:p>
            <a:endParaRPr lang="tr-TR" sz="1800" dirty="0">
              <a:solidFill>
                <a:schemeClr val="bg1">
                  <a:lumMod val="65000"/>
                </a:schemeClr>
              </a:solidFill>
              <a:latin typeface="Helvetica" pitchFamily="2" charset="0"/>
            </a:endParaRPr>
          </a:p>
        </p:txBody>
      </p:sp>
      <p:sp>
        <p:nvSpPr>
          <p:cNvPr id="4" name="Metin kutusu 3">
            <a:extLst>
              <a:ext uri="{FF2B5EF4-FFF2-40B4-BE49-F238E27FC236}">
                <a16:creationId xmlns:a16="http://schemas.microsoft.com/office/drawing/2014/main" id="{7A12DBFA-E15C-9A55-93C9-D4D33D10A23D}"/>
              </a:ext>
            </a:extLst>
          </p:cNvPr>
          <p:cNvSpPr txBox="1"/>
          <p:nvPr/>
        </p:nvSpPr>
        <p:spPr>
          <a:xfrm>
            <a:off x="1621299" y="1438414"/>
            <a:ext cx="6196818" cy="369332"/>
          </a:xfrm>
          <a:prstGeom prst="rect">
            <a:avLst/>
          </a:prstGeom>
          <a:noFill/>
        </p:spPr>
        <p:txBody>
          <a:bodyPr wrap="square">
            <a:spAutoFit/>
          </a:bodyPr>
          <a:lstStyle/>
          <a:p>
            <a:r>
              <a:rPr lang="tr-TR" b="1" dirty="0"/>
              <a:t>ÖDÜL FAALİYETLERİ VE KANITLAYICI BELGELER</a:t>
            </a:r>
          </a:p>
        </p:txBody>
      </p:sp>
    </p:spTree>
    <p:extLst>
      <p:ext uri="{BB962C8B-B14F-4D97-AF65-F5344CB8AC3E}">
        <p14:creationId xmlns:p14="http://schemas.microsoft.com/office/powerpoint/2010/main" val="3087834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F5842D23-C678-479A-4FC3-13695DE47A86}"/>
              </a:ext>
            </a:extLst>
          </p:cNvPr>
          <p:cNvSpPr txBox="1"/>
          <p:nvPr/>
        </p:nvSpPr>
        <p:spPr>
          <a:xfrm>
            <a:off x="1621299" y="1953498"/>
            <a:ext cx="9383152" cy="3693319"/>
          </a:xfrm>
          <a:prstGeom prst="rect">
            <a:avLst/>
          </a:prstGeom>
          <a:noFill/>
        </p:spPr>
        <p:txBody>
          <a:bodyPr wrap="square">
            <a:spAutoFit/>
          </a:bodyPr>
          <a:lstStyle/>
          <a:p>
            <a:r>
              <a:rPr lang="tr-TR" b="1" dirty="0"/>
              <a:t>ATIF ÖDÜLÜ İÇİN KANITLAYICI BELGELER: </a:t>
            </a:r>
            <a:br>
              <a:rPr lang="tr-TR" b="1" dirty="0"/>
            </a:br>
            <a:br>
              <a:rPr lang="tr-TR" b="1" dirty="0"/>
            </a:br>
            <a:r>
              <a:rPr lang="tr-TR" b="1" dirty="0"/>
              <a:t>Diğer uluslararası hakemli dergilerde yayınlanmış makalelerde atıf için: </a:t>
            </a:r>
            <a:br>
              <a:rPr lang="tr-TR" dirty="0"/>
            </a:br>
            <a:r>
              <a:rPr lang="tr-TR" b="1" dirty="0"/>
              <a:t>1) </a:t>
            </a:r>
            <a:r>
              <a:rPr lang="tr-TR" dirty="0" err="1"/>
              <a:t>Atıfa</a:t>
            </a:r>
            <a:r>
              <a:rPr lang="tr-TR" dirty="0"/>
              <a:t> dair belge (</a:t>
            </a:r>
            <a:r>
              <a:rPr lang="tr-TR" dirty="0" err="1"/>
              <a:t>Atıfın</a:t>
            </a:r>
            <a:r>
              <a:rPr lang="tr-TR" dirty="0"/>
              <a:t> bulunduğu makalenin ilk sayfası, </a:t>
            </a:r>
            <a:r>
              <a:rPr lang="tr-TR" dirty="0" err="1"/>
              <a:t>atıfın</a:t>
            </a:r>
            <a:r>
              <a:rPr lang="tr-TR" dirty="0"/>
              <a:t> bulunduğu sayfa ve </a:t>
            </a:r>
            <a:r>
              <a:rPr lang="tr-TR" dirty="0" err="1"/>
              <a:t>atıfı</a:t>
            </a:r>
            <a:r>
              <a:rPr lang="tr-TR" dirty="0"/>
              <a:t> belirten kaynakça sayfası). </a:t>
            </a:r>
            <a:br>
              <a:rPr lang="tr-TR" dirty="0"/>
            </a:br>
            <a:r>
              <a:rPr lang="tr-TR" b="1" dirty="0"/>
              <a:t>2) </a:t>
            </a:r>
            <a:r>
              <a:rPr lang="tr-TR" dirty="0"/>
              <a:t>Derginin en az 5 yıldır yılda en az bir sayı ile yayınlandığını, editör ve yayın kurulunun uluslararası olduğunu, bilimsel değerlendirme süreci ve bu sürecin nasıl işlediği gösteren internet sayfasını ve internet sayfası üzerinden yayınlanmış makalelerin künyelerini gösteren belge/çıktılar. </a:t>
            </a:r>
            <a:br>
              <a:rPr lang="tr-TR" dirty="0"/>
            </a:br>
            <a:endParaRPr lang="tr-TR" b="1" dirty="0"/>
          </a:p>
          <a:p>
            <a:r>
              <a:rPr lang="tr-TR" b="1" dirty="0"/>
              <a:t>ULAKBİM tarafından taranan ulusal hakemli dergilerde yayınlanmış makalelerde atıf için: </a:t>
            </a:r>
            <a:br>
              <a:rPr lang="tr-TR" b="1" dirty="0"/>
            </a:br>
            <a:r>
              <a:rPr lang="tr-TR" b="1" dirty="0"/>
              <a:t>1) </a:t>
            </a:r>
            <a:r>
              <a:rPr lang="tr-TR" dirty="0" err="1"/>
              <a:t>Atıfa</a:t>
            </a:r>
            <a:r>
              <a:rPr lang="tr-TR" dirty="0"/>
              <a:t> dair belge (</a:t>
            </a:r>
            <a:r>
              <a:rPr lang="tr-TR" dirty="0" err="1"/>
              <a:t>Atıfın</a:t>
            </a:r>
            <a:r>
              <a:rPr lang="tr-TR" dirty="0"/>
              <a:t> bulunduğu makalenin ilk sayfası, </a:t>
            </a:r>
            <a:r>
              <a:rPr lang="tr-TR" dirty="0" err="1"/>
              <a:t>atıfın</a:t>
            </a:r>
            <a:r>
              <a:rPr lang="tr-TR" dirty="0"/>
              <a:t> bulunduğu sayfa ve </a:t>
            </a:r>
            <a:r>
              <a:rPr lang="tr-TR" dirty="0" err="1"/>
              <a:t>atıfı</a:t>
            </a:r>
            <a:r>
              <a:rPr lang="tr-TR" dirty="0"/>
              <a:t> belirten kaynakça sayfası) </a:t>
            </a:r>
            <a:br>
              <a:rPr lang="tr-TR" dirty="0"/>
            </a:br>
            <a:r>
              <a:rPr lang="tr-TR" b="1" dirty="0"/>
              <a:t>2) </a:t>
            </a:r>
            <a:r>
              <a:rPr lang="tr-TR" dirty="0"/>
              <a:t>Derginin ULAKBİM tarafından tarandığını gösteren belgesi </a:t>
            </a:r>
            <a:endParaRPr lang="tr-TR" sz="1800" dirty="0">
              <a:solidFill>
                <a:schemeClr val="bg1">
                  <a:lumMod val="65000"/>
                </a:schemeClr>
              </a:solidFill>
              <a:latin typeface="Helvetica" pitchFamily="2" charset="0"/>
            </a:endParaRPr>
          </a:p>
        </p:txBody>
      </p:sp>
      <p:sp>
        <p:nvSpPr>
          <p:cNvPr id="4" name="Metin kutusu 3">
            <a:extLst>
              <a:ext uri="{FF2B5EF4-FFF2-40B4-BE49-F238E27FC236}">
                <a16:creationId xmlns:a16="http://schemas.microsoft.com/office/drawing/2014/main" id="{7A12DBFA-E15C-9A55-93C9-D4D33D10A23D}"/>
              </a:ext>
            </a:extLst>
          </p:cNvPr>
          <p:cNvSpPr txBox="1"/>
          <p:nvPr/>
        </p:nvSpPr>
        <p:spPr>
          <a:xfrm>
            <a:off x="1621299" y="1438414"/>
            <a:ext cx="6196818" cy="369332"/>
          </a:xfrm>
          <a:prstGeom prst="rect">
            <a:avLst/>
          </a:prstGeom>
          <a:noFill/>
        </p:spPr>
        <p:txBody>
          <a:bodyPr wrap="square">
            <a:spAutoFit/>
          </a:bodyPr>
          <a:lstStyle/>
          <a:p>
            <a:r>
              <a:rPr lang="tr-TR" b="1" dirty="0"/>
              <a:t>ÖDÜL FAALİYETLERİ VE KANITLAYICI BELGELER</a:t>
            </a:r>
          </a:p>
        </p:txBody>
      </p:sp>
    </p:spTree>
    <p:extLst>
      <p:ext uri="{BB962C8B-B14F-4D97-AF65-F5344CB8AC3E}">
        <p14:creationId xmlns:p14="http://schemas.microsoft.com/office/powerpoint/2010/main" val="3310670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F5842D23-C678-479A-4FC3-13695DE47A86}"/>
              </a:ext>
            </a:extLst>
          </p:cNvPr>
          <p:cNvSpPr txBox="1"/>
          <p:nvPr/>
        </p:nvSpPr>
        <p:spPr>
          <a:xfrm>
            <a:off x="1547448" y="1683493"/>
            <a:ext cx="9959925" cy="5355312"/>
          </a:xfrm>
          <a:prstGeom prst="rect">
            <a:avLst/>
          </a:prstGeom>
          <a:noFill/>
        </p:spPr>
        <p:txBody>
          <a:bodyPr wrap="square">
            <a:spAutoFit/>
          </a:bodyPr>
          <a:lstStyle/>
          <a:p>
            <a:r>
              <a:rPr lang="tr-TR" b="1" dirty="0"/>
              <a:t>ATIF ÖDÜLÜ İÇİN KANITLAYICI BELGELER: </a:t>
            </a:r>
            <a:br>
              <a:rPr lang="tr-TR" b="1" dirty="0"/>
            </a:br>
            <a:br>
              <a:rPr lang="tr-TR" b="1" dirty="0"/>
            </a:br>
            <a:r>
              <a:rPr lang="tr-TR" b="1" dirty="0"/>
              <a:t>Atıf 5.5 ve 5.6 Faaliyet türü için kanıtlayıcı belgeler: </a:t>
            </a:r>
            <a:br>
              <a:rPr lang="tr-TR" dirty="0"/>
            </a:br>
            <a:r>
              <a:rPr lang="tr-TR" b="1" dirty="0"/>
              <a:t>1) </a:t>
            </a:r>
            <a:r>
              <a:rPr lang="tr-TR" dirty="0" err="1"/>
              <a:t>Atıfa</a:t>
            </a:r>
            <a:r>
              <a:rPr lang="tr-TR" dirty="0"/>
              <a:t> dair belge (Kitabın adı, basım yılı ve yayınevini gösteren kapak sayfası, esere atıf yapılan sayfası ve </a:t>
            </a:r>
            <a:r>
              <a:rPr lang="tr-TR" dirty="0" err="1"/>
              <a:t>atıfı</a:t>
            </a:r>
            <a:r>
              <a:rPr lang="tr-TR" dirty="0"/>
              <a:t> belirten kaynakça sayfası) </a:t>
            </a:r>
            <a:br>
              <a:rPr lang="tr-TR" dirty="0"/>
            </a:br>
            <a:r>
              <a:rPr lang="tr-TR" b="1" dirty="0"/>
              <a:t>2) </a:t>
            </a:r>
            <a:r>
              <a:rPr lang="tr-TR" dirty="0"/>
              <a:t>Yayınevinin Tanınmış Ulusal veya Tanınmış Uluslararası yayınevi olduğunu belirten belge (Bkz. Tanımlamalar)</a:t>
            </a:r>
            <a:br>
              <a:rPr lang="tr-TR" dirty="0"/>
            </a:br>
            <a:r>
              <a:rPr lang="tr-TR" dirty="0"/>
              <a:t> </a:t>
            </a:r>
            <a:br>
              <a:rPr lang="tr-TR" dirty="0"/>
            </a:br>
            <a:r>
              <a:rPr lang="tr-TR" b="1" dirty="0"/>
              <a:t>Atıf 5.7 ve 5.8 Faaliyet türü için kanıtlayıcı belgeler: </a:t>
            </a:r>
            <a:br>
              <a:rPr lang="tr-TR" b="1" dirty="0"/>
            </a:br>
            <a:r>
              <a:rPr lang="tr-TR" b="1" dirty="0"/>
              <a:t>1) </a:t>
            </a:r>
            <a:r>
              <a:rPr lang="tr-TR" dirty="0"/>
              <a:t>Güzel sanatlardaki eserlerin kendisine ait olduğunun belgelenmesi </a:t>
            </a:r>
            <a:br>
              <a:rPr lang="tr-TR" dirty="0"/>
            </a:br>
            <a:r>
              <a:rPr lang="tr-TR" b="1" dirty="0"/>
              <a:t>2) </a:t>
            </a:r>
            <a:r>
              <a:rPr lang="tr-TR" dirty="0" err="1"/>
              <a:t>Atıfın</a:t>
            </a:r>
            <a:r>
              <a:rPr lang="tr-TR" dirty="0"/>
              <a:t> ulusal/uluslararası olma durumunun belgelenmesi </a:t>
            </a:r>
            <a:br>
              <a:rPr lang="tr-TR" dirty="0"/>
            </a:br>
            <a:r>
              <a:rPr lang="tr-TR" b="1" dirty="0"/>
              <a:t>3) </a:t>
            </a:r>
            <a:r>
              <a:rPr lang="tr-TR" dirty="0"/>
              <a:t>Kaynak/yayın organı/gösterim/dinleti kaydı: yazılı veya görsel belge</a:t>
            </a:r>
            <a:br>
              <a:rPr lang="tr-TR" dirty="0"/>
            </a:br>
            <a:br>
              <a:rPr lang="tr-TR" dirty="0"/>
            </a:br>
            <a:r>
              <a:rPr lang="tr-TR" b="1" dirty="0"/>
              <a:t>UYARI 1</a:t>
            </a:r>
            <a:r>
              <a:rPr lang="tr-TR" dirty="0"/>
              <a:t>: SCI, SSCI, SCI </a:t>
            </a:r>
            <a:r>
              <a:rPr lang="tr-TR" dirty="0" err="1"/>
              <a:t>Expanded</a:t>
            </a:r>
            <a:r>
              <a:rPr lang="tr-TR" dirty="0"/>
              <a:t>, AHCI indekslerinde taranan dergilerdeki ve kitaplardaki atıflar için, Web of </a:t>
            </a:r>
            <a:r>
              <a:rPr lang="tr-TR" dirty="0" err="1"/>
              <a:t>Science</a:t>
            </a:r>
            <a:r>
              <a:rPr lang="tr-TR" dirty="0"/>
              <a:t> sayfası üzerinden gerçekleştirilen atıf sorgulama sonucunda, araştırmacının yayınlarına atıf yapan diğer yayınların listesinin ekran görüntüsüne ait çıktılar, </a:t>
            </a:r>
            <a:r>
              <a:rPr lang="tr-TR" dirty="0" err="1"/>
              <a:t>atıfa</a:t>
            </a:r>
            <a:r>
              <a:rPr lang="tr-TR" dirty="0"/>
              <a:t> dair belge olarak sunulabilir (Yazıcı çıktısı üzerinde belgenin WOS internet adresinden alındığı görülebilmelidir). Web of </a:t>
            </a:r>
            <a:r>
              <a:rPr lang="tr-TR" dirty="0" err="1"/>
              <a:t>Science</a:t>
            </a:r>
            <a:r>
              <a:rPr lang="tr-TR" dirty="0"/>
              <a:t> sayfasında yer almayan atıflar için; atıf yapan makalenin ilk sayfası (isim, basım yılı,</a:t>
            </a:r>
          </a:p>
          <a:p>
            <a:endParaRPr lang="tr-TR" sz="1800" dirty="0">
              <a:solidFill>
                <a:schemeClr val="bg1">
                  <a:lumMod val="65000"/>
                </a:schemeClr>
              </a:solidFill>
              <a:latin typeface="Helvetica" pitchFamily="2" charset="0"/>
            </a:endParaRPr>
          </a:p>
        </p:txBody>
      </p:sp>
      <p:sp>
        <p:nvSpPr>
          <p:cNvPr id="4" name="Metin kutusu 3">
            <a:extLst>
              <a:ext uri="{FF2B5EF4-FFF2-40B4-BE49-F238E27FC236}">
                <a16:creationId xmlns:a16="http://schemas.microsoft.com/office/drawing/2014/main" id="{7A12DBFA-E15C-9A55-93C9-D4D33D10A23D}"/>
              </a:ext>
            </a:extLst>
          </p:cNvPr>
          <p:cNvSpPr txBox="1"/>
          <p:nvPr/>
        </p:nvSpPr>
        <p:spPr>
          <a:xfrm>
            <a:off x="1547448" y="1269539"/>
            <a:ext cx="6196818" cy="369332"/>
          </a:xfrm>
          <a:prstGeom prst="rect">
            <a:avLst/>
          </a:prstGeom>
          <a:noFill/>
        </p:spPr>
        <p:txBody>
          <a:bodyPr wrap="square">
            <a:spAutoFit/>
          </a:bodyPr>
          <a:lstStyle/>
          <a:p>
            <a:r>
              <a:rPr lang="tr-TR" b="1" dirty="0"/>
              <a:t>ÖDÜL FAALİYETLERİ VE KANITLAYICI BELGELER</a:t>
            </a:r>
          </a:p>
        </p:txBody>
      </p:sp>
    </p:spTree>
    <p:extLst>
      <p:ext uri="{BB962C8B-B14F-4D97-AF65-F5344CB8AC3E}">
        <p14:creationId xmlns:p14="http://schemas.microsoft.com/office/powerpoint/2010/main" val="5345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038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F4BD3D9-D555-8641-A2AF-93A4D9C92269}"/>
              </a:ext>
            </a:extLst>
          </p:cNvPr>
          <p:cNvSpPr txBox="1"/>
          <p:nvPr/>
        </p:nvSpPr>
        <p:spPr>
          <a:xfrm>
            <a:off x="3189516" y="2884714"/>
            <a:ext cx="7696200" cy="1323439"/>
          </a:xfrm>
          <a:prstGeom prst="rect">
            <a:avLst/>
          </a:prstGeom>
          <a:noFill/>
        </p:spPr>
        <p:txBody>
          <a:bodyPr wrap="square" rtlCol="0">
            <a:spAutoFit/>
          </a:bodyPr>
          <a:lstStyle/>
          <a:p>
            <a:pPr algn="ctr"/>
            <a:r>
              <a:rPr lang="tr-TR" sz="4000" b="1" dirty="0">
                <a:solidFill>
                  <a:schemeClr val="bg1"/>
                </a:solidFill>
                <a:latin typeface="Helvetica" pitchFamily="2" charset="0"/>
              </a:rPr>
              <a:t>AKADEMİK TEŞVİK ÖDÜLÜ BAŞVURU KLAVUZU</a:t>
            </a:r>
          </a:p>
        </p:txBody>
      </p:sp>
      <p:sp>
        <p:nvSpPr>
          <p:cNvPr id="7" name="TextBox 6">
            <a:extLst>
              <a:ext uri="{FF2B5EF4-FFF2-40B4-BE49-F238E27FC236}">
                <a16:creationId xmlns:a16="http://schemas.microsoft.com/office/drawing/2014/main" id="{B03BDFA7-F3FB-BA47-AA82-F1262F8BE0B3}"/>
              </a:ext>
            </a:extLst>
          </p:cNvPr>
          <p:cNvSpPr txBox="1"/>
          <p:nvPr/>
        </p:nvSpPr>
        <p:spPr>
          <a:xfrm>
            <a:off x="1261042" y="780637"/>
            <a:ext cx="1153545" cy="1077539"/>
          </a:xfrm>
          <a:prstGeom prst="rect">
            <a:avLst/>
          </a:prstGeom>
          <a:noFill/>
        </p:spPr>
        <p:txBody>
          <a:bodyPr wrap="square" rtlCol="0">
            <a:spAutoFit/>
          </a:bodyPr>
          <a:lstStyle/>
          <a:p>
            <a:pPr>
              <a:lnSpc>
                <a:spcPct val="70000"/>
              </a:lnSpc>
            </a:pPr>
            <a:r>
              <a:rPr lang="tr-TR" sz="4400" i="1" dirty="0">
                <a:solidFill>
                  <a:srgbClr val="AB0A3D"/>
                </a:solidFill>
                <a:latin typeface="Helvetica" pitchFamily="2" charset="0"/>
              </a:rPr>
              <a:t> 20</a:t>
            </a:r>
          </a:p>
          <a:p>
            <a:pPr>
              <a:lnSpc>
                <a:spcPct val="70000"/>
              </a:lnSpc>
            </a:pPr>
            <a:r>
              <a:rPr lang="tr-TR" sz="4400" i="1" dirty="0">
                <a:solidFill>
                  <a:srgbClr val="AB0A3D"/>
                </a:solidFill>
                <a:latin typeface="Helvetica" pitchFamily="2" charset="0"/>
              </a:rPr>
              <a:t>23</a:t>
            </a:r>
          </a:p>
        </p:txBody>
      </p:sp>
    </p:spTree>
    <p:extLst>
      <p:ext uri="{BB962C8B-B14F-4D97-AF65-F5344CB8AC3E}">
        <p14:creationId xmlns:p14="http://schemas.microsoft.com/office/powerpoint/2010/main" val="195525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B166F6BE-3D19-987C-C4B6-CBF89FFF8709}"/>
              </a:ext>
            </a:extLst>
          </p:cNvPr>
          <p:cNvSpPr txBox="1"/>
          <p:nvPr/>
        </p:nvSpPr>
        <p:spPr>
          <a:xfrm>
            <a:off x="1491176" y="1423895"/>
            <a:ext cx="9875520" cy="2000548"/>
          </a:xfrm>
          <a:prstGeom prst="rect">
            <a:avLst/>
          </a:prstGeom>
          <a:noFill/>
        </p:spPr>
        <p:txBody>
          <a:bodyPr wrap="square">
            <a:spAutoFit/>
          </a:bodyPr>
          <a:lstStyle/>
          <a:p>
            <a:r>
              <a:rPr lang="tr-TR" sz="2000" b="1" dirty="0"/>
              <a:t>NİŞANTAŞI ÜNİVERSİTESİ AKADEMİK TEŞVİK ÖDÜLÜ BAŞVURUSU:</a:t>
            </a:r>
          </a:p>
          <a:p>
            <a:endParaRPr lang="tr-TR" b="1" dirty="0"/>
          </a:p>
          <a:p>
            <a:r>
              <a:rPr lang="tr-TR" b="1" dirty="0">
                <a:hlinkClick r:id="rId3"/>
              </a:rPr>
              <a:t>https://www.nisantasi.edu.tr/sayfa/mevzuat-590274</a:t>
            </a:r>
            <a:r>
              <a:rPr lang="tr-TR" b="1" dirty="0"/>
              <a:t>  </a:t>
            </a:r>
          </a:p>
          <a:p>
            <a:r>
              <a:rPr lang="tr-TR" dirty="0"/>
              <a:t>1-linkinden excel1b formu indirilir ve masa üstüne kaydedilir. «Düzenlemeyi </a:t>
            </a:r>
            <a:r>
              <a:rPr lang="tr-TR" dirty="0" err="1"/>
              <a:t>etkinleştir»tıklanarak</a:t>
            </a:r>
            <a:r>
              <a:rPr lang="tr-TR" dirty="0"/>
              <a:t> sayfa aktif edilir. Makrolar etkinleştirilir.</a:t>
            </a:r>
          </a:p>
          <a:p>
            <a:r>
              <a:rPr lang="tr-TR" b="1" dirty="0"/>
              <a:t>2-</a:t>
            </a:r>
            <a:r>
              <a:rPr lang="tr-TR" dirty="0"/>
              <a:t>Açılan pencerede üç sekme bulunmaktadır.(mavi ile işaretlenmiştir)</a:t>
            </a:r>
          </a:p>
          <a:p>
            <a:endParaRPr lang="tr-TR" sz="1400" b="1" dirty="0"/>
          </a:p>
        </p:txBody>
      </p:sp>
      <p:pic>
        <p:nvPicPr>
          <p:cNvPr id="7" name="Resim 6" descr="metin, ekran görüntüsü, yazılım, multimedya yazılımı içeren bir resim">
            <a:extLst>
              <a:ext uri="{FF2B5EF4-FFF2-40B4-BE49-F238E27FC236}">
                <a16:creationId xmlns:a16="http://schemas.microsoft.com/office/drawing/2014/main" id="{DA29BD70-1C43-AD11-C9AF-59A2E603F6B0}"/>
              </a:ext>
            </a:extLst>
          </p:cNvPr>
          <p:cNvPicPr>
            <a:picLocks noChangeAspect="1"/>
          </p:cNvPicPr>
          <p:nvPr/>
        </p:nvPicPr>
        <p:blipFill>
          <a:blip r:embed="rId4"/>
          <a:stretch>
            <a:fillRect/>
          </a:stretch>
        </p:blipFill>
        <p:spPr>
          <a:xfrm>
            <a:off x="1525914" y="3236360"/>
            <a:ext cx="4450224" cy="3349376"/>
          </a:xfrm>
          <a:prstGeom prst="rect">
            <a:avLst/>
          </a:prstGeom>
        </p:spPr>
      </p:pic>
      <p:sp>
        <p:nvSpPr>
          <p:cNvPr id="9" name="Metin kutusu 8">
            <a:extLst>
              <a:ext uri="{FF2B5EF4-FFF2-40B4-BE49-F238E27FC236}">
                <a16:creationId xmlns:a16="http://schemas.microsoft.com/office/drawing/2014/main" id="{1B88059C-3C06-3222-E2B9-3F4FD7BA7FAD}"/>
              </a:ext>
            </a:extLst>
          </p:cNvPr>
          <p:cNvSpPr txBox="1"/>
          <p:nvPr/>
        </p:nvSpPr>
        <p:spPr>
          <a:xfrm flipH="1">
            <a:off x="6215863" y="3313414"/>
            <a:ext cx="5291192" cy="2585323"/>
          </a:xfrm>
          <a:prstGeom prst="rect">
            <a:avLst/>
          </a:prstGeom>
          <a:noFill/>
        </p:spPr>
        <p:txBody>
          <a:bodyPr wrap="square" rtlCol="0">
            <a:spAutoFit/>
          </a:bodyPr>
          <a:lstStyle/>
          <a:p>
            <a:r>
              <a:rPr lang="tr-TR" b="1" dirty="0"/>
              <a:t>3-</a:t>
            </a:r>
            <a:r>
              <a:rPr lang="tr-TR" dirty="0"/>
              <a:t> «ESER GİRİŞİ» kısmından eserinizin girişini yaparak </a:t>
            </a:r>
            <a:r>
              <a:rPr lang="tr-TR" dirty="0" err="1"/>
              <a:t>save</a:t>
            </a:r>
            <a:r>
              <a:rPr lang="tr-TR" dirty="0"/>
              <a:t> ediniz.</a:t>
            </a:r>
          </a:p>
          <a:p>
            <a:r>
              <a:rPr lang="tr-TR" b="1" dirty="0"/>
              <a:t>4- </a:t>
            </a:r>
            <a:r>
              <a:rPr lang="tr-TR" dirty="0"/>
              <a:t>«ÖĞRETİM ELEMANI BİLGİ </a:t>
            </a:r>
            <a:r>
              <a:rPr lang="tr-TR" dirty="0" err="1"/>
              <a:t>GİRİŞİ»kısmına</a:t>
            </a:r>
            <a:r>
              <a:rPr lang="tr-TR" dirty="0"/>
              <a:t> tıklayarak açılan pencereye bilgi girişini yapınız.</a:t>
            </a:r>
          </a:p>
          <a:p>
            <a:r>
              <a:rPr lang="tr-TR" b="1" dirty="0"/>
              <a:t>5-</a:t>
            </a:r>
            <a:r>
              <a:rPr lang="tr-TR" dirty="0"/>
              <a:t>»YAZDIR»kısmına tıklayarak detayları görebilir ve çıktı alabilirsiniz.</a:t>
            </a:r>
          </a:p>
          <a:p>
            <a:endParaRPr lang="tr-TR" dirty="0"/>
          </a:p>
          <a:p>
            <a:r>
              <a:rPr lang="tr-TR" b="1" dirty="0"/>
              <a:t>NOT: Aynı sayfa üzerindeki «ESER </a:t>
            </a:r>
            <a:r>
              <a:rPr lang="tr-TR" b="1" dirty="0" err="1"/>
              <a:t>GİRİŞİ»kısmına</a:t>
            </a:r>
            <a:r>
              <a:rPr lang="tr-TR" b="1" dirty="0"/>
              <a:t> istediğiniz kadar eser girişi yaparak </a:t>
            </a:r>
            <a:r>
              <a:rPr lang="tr-TR" b="1" dirty="0" err="1"/>
              <a:t>save</a:t>
            </a:r>
            <a:r>
              <a:rPr lang="tr-TR" b="1" dirty="0"/>
              <a:t> edebilirsiniz.</a:t>
            </a:r>
          </a:p>
        </p:txBody>
      </p:sp>
    </p:spTree>
    <p:extLst>
      <p:ext uri="{BB962C8B-B14F-4D97-AF65-F5344CB8AC3E}">
        <p14:creationId xmlns:p14="http://schemas.microsoft.com/office/powerpoint/2010/main" val="145404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7A12DBFA-E15C-9A55-93C9-D4D33D10A23D}"/>
              </a:ext>
            </a:extLst>
          </p:cNvPr>
          <p:cNvSpPr txBox="1"/>
          <p:nvPr/>
        </p:nvSpPr>
        <p:spPr>
          <a:xfrm>
            <a:off x="1610142" y="1269539"/>
            <a:ext cx="8971716" cy="1200329"/>
          </a:xfrm>
          <a:prstGeom prst="rect">
            <a:avLst/>
          </a:prstGeom>
          <a:noFill/>
        </p:spPr>
        <p:txBody>
          <a:bodyPr wrap="square">
            <a:spAutoFit/>
          </a:bodyPr>
          <a:lstStyle/>
          <a:p>
            <a:r>
              <a:rPr lang="tr-TR" b="1" dirty="0"/>
              <a:t>NİŞANTAŞI ÜNİVERSİTESİ AKADEMİK TEŞVİK ÖDÜLÜ</a:t>
            </a:r>
          </a:p>
          <a:p>
            <a:endParaRPr lang="tr-TR" b="1" dirty="0"/>
          </a:p>
          <a:p>
            <a:r>
              <a:rPr lang="tr-TR" b="1" dirty="0"/>
              <a:t>Örnek, dosya aşağıda gösterildiği şekliyle hazırlanır ve  her ID No için belgeler ayrı ayrı eklenerek numaralandırılır.</a:t>
            </a:r>
          </a:p>
        </p:txBody>
      </p:sp>
      <p:pic>
        <p:nvPicPr>
          <p:cNvPr id="3" name="Resim 2" descr="metin, ekran görüntüsü, sayı, numara, yazılım içeren bir resim&#10;&#10;Açıklama otomatik olarak oluşturuldu">
            <a:extLst>
              <a:ext uri="{FF2B5EF4-FFF2-40B4-BE49-F238E27FC236}">
                <a16:creationId xmlns:a16="http://schemas.microsoft.com/office/drawing/2014/main" id="{BF8FFB6A-EBAF-43EA-F7E0-545A056DC000}"/>
              </a:ext>
            </a:extLst>
          </p:cNvPr>
          <p:cNvPicPr>
            <a:picLocks noChangeAspect="1"/>
          </p:cNvPicPr>
          <p:nvPr/>
        </p:nvPicPr>
        <p:blipFill>
          <a:blip r:embed="rId3"/>
          <a:stretch>
            <a:fillRect/>
          </a:stretch>
        </p:blipFill>
        <p:spPr>
          <a:xfrm>
            <a:off x="1547448" y="2469868"/>
            <a:ext cx="9034410" cy="3904181"/>
          </a:xfrm>
          <a:prstGeom prst="rect">
            <a:avLst/>
          </a:prstGeom>
        </p:spPr>
      </p:pic>
    </p:spTree>
    <p:extLst>
      <p:ext uri="{BB962C8B-B14F-4D97-AF65-F5344CB8AC3E}">
        <p14:creationId xmlns:p14="http://schemas.microsoft.com/office/powerpoint/2010/main" val="125199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B166F6BE-3D19-987C-C4B6-CBF89FFF8709}"/>
              </a:ext>
            </a:extLst>
          </p:cNvPr>
          <p:cNvSpPr txBox="1"/>
          <p:nvPr/>
        </p:nvSpPr>
        <p:spPr>
          <a:xfrm>
            <a:off x="1676110" y="2040344"/>
            <a:ext cx="9875520" cy="3077766"/>
          </a:xfrm>
          <a:prstGeom prst="rect">
            <a:avLst/>
          </a:prstGeom>
          <a:noFill/>
        </p:spPr>
        <p:txBody>
          <a:bodyPr wrap="square">
            <a:spAutoFit/>
          </a:bodyPr>
          <a:lstStyle/>
          <a:p>
            <a:r>
              <a:rPr lang="tr-TR" b="1" dirty="0"/>
              <a:t>NİŞANTAŞI ÜNİVERSİTESİ AKADEMİK TEŞVİK ÖDÜLÜ BAŞVURUSU:</a:t>
            </a:r>
          </a:p>
          <a:p>
            <a:endParaRPr lang="tr-TR" b="1" dirty="0"/>
          </a:p>
          <a:p>
            <a:r>
              <a:rPr lang="tr-TR" b="1" dirty="0">
                <a:hlinkClick r:id="rId3"/>
              </a:rPr>
              <a:t>https://www.nisantasi.edu.tr/sayfa/mevzuat-590274</a:t>
            </a:r>
            <a:r>
              <a:rPr lang="tr-TR" b="1" dirty="0"/>
              <a:t>  </a:t>
            </a:r>
          </a:p>
          <a:p>
            <a:r>
              <a:rPr lang="tr-TR" sz="2000" b="1" dirty="0"/>
              <a:t>1-</a:t>
            </a:r>
            <a:r>
              <a:rPr lang="tr-TR" sz="2000" dirty="0"/>
              <a:t>linkinden excel1b formu indirilir ve masa üstüne kaydedilir. «Düzenlemeyi </a:t>
            </a:r>
            <a:r>
              <a:rPr lang="tr-TR" sz="2000" dirty="0" err="1"/>
              <a:t>etkinleştir»»makroları</a:t>
            </a:r>
            <a:r>
              <a:rPr lang="tr-TR" sz="2000" dirty="0"/>
              <a:t> </a:t>
            </a:r>
            <a:r>
              <a:rPr lang="tr-TR" sz="2000" dirty="0" err="1"/>
              <a:t>etkinleştir»tıklanarak</a:t>
            </a:r>
            <a:r>
              <a:rPr lang="tr-TR" sz="2000" dirty="0"/>
              <a:t> sayfa aktif edilir. </a:t>
            </a:r>
          </a:p>
          <a:p>
            <a:r>
              <a:rPr lang="tr-TR" sz="2000" b="1" dirty="0"/>
              <a:t>2- </a:t>
            </a:r>
            <a:r>
              <a:rPr lang="tr-TR" sz="2000" dirty="0"/>
              <a:t>Bilgi girişi tamamlandıktan sonra masa ütüne kaydedilmiş excel1b formu ve gerekli kanıt belgeler</a:t>
            </a:r>
          </a:p>
          <a:p>
            <a:r>
              <a:rPr lang="tr-TR" sz="2000" dirty="0">
                <a:hlinkClick r:id="rId4"/>
              </a:rPr>
              <a:t>Bilimsel.faaliyetler@nisantasi.edu.tr</a:t>
            </a:r>
            <a:r>
              <a:rPr lang="tr-TR" sz="2000" dirty="0"/>
              <a:t> adresine mail olarak gönderilir.</a:t>
            </a:r>
          </a:p>
          <a:p>
            <a:r>
              <a:rPr lang="tr-TR" sz="2000" b="1" dirty="0"/>
              <a:t>3-</a:t>
            </a:r>
            <a:r>
              <a:rPr lang="tr-TR" sz="2000" dirty="0"/>
              <a:t>Mail olarak gönderilen tüm kanıt belgeleri ve excel1b formu ıslak imzalı olarak,</a:t>
            </a:r>
          </a:p>
          <a:p>
            <a:r>
              <a:rPr lang="tr-TR" sz="2000" dirty="0">
                <a:solidFill>
                  <a:srgbClr val="FF0000"/>
                </a:solidFill>
              </a:rPr>
              <a:t>Bilimsel faaliyetler Koordinasyon Birimine elden teslim edilir. (-5 kat 301 </a:t>
            </a:r>
            <a:r>
              <a:rPr lang="tr-TR" sz="2000" dirty="0" err="1">
                <a:solidFill>
                  <a:srgbClr val="FF0000"/>
                </a:solidFill>
              </a:rPr>
              <a:t>nolu</a:t>
            </a:r>
            <a:r>
              <a:rPr lang="tr-TR" sz="2000" dirty="0">
                <a:solidFill>
                  <a:srgbClr val="FF0000"/>
                </a:solidFill>
              </a:rPr>
              <a:t> ofis)</a:t>
            </a:r>
          </a:p>
        </p:txBody>
      </p:sp>
    </p:spTree>
    <p:extLst>
      <p:ext uri="{BB962C8B-B14F-4D97-AF65-F5344CB8AC3E}">
        <p14:creationId xmlns:p14="http://schemas.microsoft.com/office/powerpoint/2010/main" val="2072741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B166F6BE-3D19-987C-C4B6-CBF89FFF8709}"/>
              </a:ext>
            </a:extLst>
          </p:cNvPr>
          <p:cNvSpPr txBox="1"/>
          <p:nvPr/>
        </p:nvSpPr>
        <p:spPr>
          <a:xfrm>
            <a:off x="1491176" y="1423895"/>
            <a:ext cx="9875520" cy="5293757"/>
          </a:xfrm>
          <a:prstGeom prst="rect">
            <a:avLst/>
          </a:prstGeom>
          <a:noFill/>
        </p:spPr>
        <p:txBody>
          <a:bodyPr wrap="square">
            <a:spAutoFit/>
          </a:bodyPr>
          <a:lstStyle/>
          <a:p>
            <a:r>
              <a:rPr lang="tr-TR" sz="2000" b="1" dirty="0"/>
              <a:t>NİŞANTAŞI ÜNİVERSİTESİ AKADEMİK TEŞVİK ÖDÜLÜ</a:t>
            </a:r>
          </a:p>
          <a:p>
            <a:endParaRPr lang="tr-TR" sz="1400" b="1" dirty="0"/>
          </a:p>
          <a:p>
            <a:r>
              <a:rPr lang="tr-TR" sz="1800" dirty="0"/>
              <a:t>Teşvikler Nişantaşı Üniversitesi Bilimsel Yayın ve Akademik Etkinlikler Değerlendirme Formunda yer alan türlere göre değerlendirilir:</a:t>
            </a:r>
          </a:p>
          <a:p>
            <a:endParaRPr lang="tr-TR" sz="1800" dirty="0">
              <a:solidFill>
                <a:schemeClr val="bg1">
                  <a:lumMod val="65000"/>
                </a:schemeClr>
              </a:solidFill>
              <a:latin typeface="Helvetica" pitchFamily="2" charset="0"/>
            </a:endParaRPr>
          </a:p>
          <a:p>
            <a:pPr marL="342900" indent="-342900">
              <a:buAutoNum type="alphaLcParenR"/>
            </a:pPr>
            <a:r>
              <a:rPr lang="tr-TR" sz="1800" b="1" dirty="0"/>
              <a:t>Yayın Ödülü: </a:t>
            </a:r>
            <a:r>
              <a:rPr lang="tr-TR" sz="1800" dirty="0"/>
              <a:t>Ödül kapsamına giren yıl içinde Nişantaşı Üniversitesi adresli, tez çalışmaları hariç, araştırma kitabı, ders kitabı, kitap bölümü, ansiklopedi konusu ve </a:t>
            </a:r>
            <a:r>
              <a:rPr lang="tr-TR" sz="1800" dirty="0" err="1"/>
              <a:t>Elsevier</a:t>
            </a:r>
            <a:r>
              <a:rPr lang="tr-TR" sz="1800" dirty="0"/>
              <a:t> </a:t>
            </a:r>
            <a:r>
              <a:rPr lang="tr-TR" sz="1800" dirty="0" err="1"/>
              <a:t>Scopus</a:t>
            </a:r>
            <a:r>
              <a:rPr lang="tr-TR" sz="1800" dirty="0"/>
              <a:t> veri tabanı kapsamındaki dergilerde tam metni yayımlanmış makale yazarlıkları bu kapsamda yer alır.</a:t>
            </a:r>
            <a:br>
              <a:rPr lang="tr-TR" sz="1800" dirty="0"/>
            </a:br>
            <a:endParaRPr lang="tr-TR" sz="1800" dirty="0"/>
          </a:p>
          <a:p>
            <a:r>
              <a:rPr lang="tr-TR" b="1" dirty="0"/>
              <a:t>YAYIN ÖDÜLÜ İÇİN KANITLAYICI BELGELER: </a:t>
            </a:r>
            <a:r>
              <a:rPr lang="tr-TR" dirty="0"/>
              <a:t>MAKALE Dergilerde yayımlanmış araştırma makalesi için kanıtlayıcı belgeler: </a:t>
            </a:r>
            <a:br>
              <a:rPr lang="tr-TR" dirty="0"/>
            </a:br>
            <a:r>
              <a:rPr lang="tr-TR" b="1" dirty="0"/>
              <a:t>1) </a:t>
            </a:r>
            <a:r>
              <a:rPr lang="tr-TR" dirty="0"/>
              <a:t>Makalenin başlık, yazar(</a:t>
            </a:r>
            <a:r>
              <a:rPr lang="tr-TR" dirty="0" err="1"/>
              <a:t>lar</a:t>
            </a:r>
            <a:r>
              <a:rPr lang="tr-TR" dirty="0"/>
              <a:t>), cilt, sayfa ve yıl bilgilerinin bulunduğu ilk sayfası </a:t>
            </a:r>
            <a:br>
              <a:rPr lang="tr-TR" dirty="0"/>
            </a:br>
            <a:r>
              <a:rPr lang="tr-TR" b="1" dirty="0"/>
              <a:t>2) </a:t>
            </a:r>
            <a:r>
              <a:rPr lang="tr-TR" dirty="0"/>
              <a:t>İlgili derginin ISSN bilgisi ve tarandığı indeksleri gösteren belge veya ilgili bilgilerin yer aldığı internet sayfası ekran görüntüleri </a:t>
            </a:r>
            <a:br>
              <a:rPr lang="tr-TR" dirty="0"/>
            </a:br>
            <a:r>
              <a:rPr lang="tr-TR" b="1" dirty="0"/>
              <a:t>3) </a:t>
            </a:r>
            <a:r>
              <a:rPr lang="tr-TR" dirty="0"/>
              <a:t>Yayımlanmış araştırma makalesi için derginin Web of </a:t>
            </a:r>
            <a:r>
              <a:rPr lang="tr-TR" dirty="0" err="1"/>
              <a:t>Science</a:t>
            </a:r>
            <a:r>
              <a:rPr lang="tr-TR" dirty="0"/>
              <a:t> ve/veya SCOPUS tarafından en son yayımlanan Çeyreklik (</a:t>
            </a:r>
            <a:r>
              <a:rPr lang="tr-TR" dirty="0" err="1"/>
              <a:t>Quartile</a:t>
            </a:r>
            <a:r>
              <a:rPr lang="tr-TR" dirty="0"/>
              <a:t>) Q1, Q2, Q3, Q4 sınıflamasını gösteren belge. </a:t>
            </a:r>
            <a:br>
              <a:rPr lang="tr-TR" dirty="0"/>
            </a:br>
            <a:r>
              <a:rPr lang="tr-TR" b="1" dirty="0"/>
              <a:t>4) </a:t>
            </a:r>
            <a:r>
              <a:rPr lang="tr-TR" dirty="0" err="1"/>
              <a:t>WoS</a:t>
            </a:r>
            <a:r>
              <a:rPr lang="tr-TR" dirty="0"/>
              <a:t> ve SCOPUS tarafından taranan konferans (sempozyum) kitaplarında yayımlanmış araştırma makaleleri için makalenin </a:t>
            </a:r>
            <a:r>
              <a:rPr lang="tr-TR" dirty="0" err="1"/>
              <a:t>WoS</a:t>
            </a:r>
            <a:r>
              <a:rPr lang="tr-TR" dirty="0"/>
              <a:t> ve </a:t>
            </a:r>
            <a:r>
              <a:rPr lang="tr-TR" dirty="0" err="1"/>
              <a:t>SCOPUS’daki</a:t>
            </a:r>
            <a:r>
              <a:rPr lang="tr-TR" dirty="0"/>
              <a:t> ekran görüntüsü, makalenin ilk sayfasının veya üniversite isminin bulunduğu sayfanın kopyası verilmelidir. </a:t>
            </a:r>
            <a:endParaRPr lang="tr-TR" sz="1800" dirty="0"/>
          </a:p>
        </p:txBody>
      </p:sp>
    </p:spTree>
    <p:extLst>
      <p:ext uri="{BB962C8B-B14F-4D97-AF65-F5344CB8AC3E}">
        <p14:creationId xmlns:p14="http://schemas.microsoft.com/office/powerpoint/2010/main" val="422486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172A25AD-17E3-BF7A-E9F9-0E3A3BEEAD75}"/>
              </a:ext>
            </a:extLst>
          </p:cNvPr>
          <p:cNvSpPr txBox="1"/>
          <p:nvPr/>
        </p:nvSpPr>
        <p:spPr>
          <a:xfrm>
            <a:off x="1860451" y="1593906"/>
            <a:ext cx="8957604" cy="3416320"/>
          </a:xfrm>
          <a:prstGeom prst="rect">
            <a:avLst/>
          </a:prstGeom>
          <a:noFill/>
        </p:spPr>
        <p:txBody>
          <a:bodyPr wrap="square">
            <a:spAutoFit/>
          </a:bodyPr>
          <a:lstStyle/>
          <a:p>
            <a:r>
              <a:rPr lang="tr-TR" b="1" dirty="0"/>
              <a:t>ÖDÜL FAALİYETLERİ VE KANITLAYICI BELGELER</a:t>
            </a:r>
          </a:p>
          <a:p>
            <a:endParaRPr lang="tr-TR" b="1" dirty="0"/>
          </a:p>
          <a:p>
            <a:r>
              <a:rPr lang="tr-TR" b="1" dirty="0"/>
              <a:t>YAYIN ÖDÜLÜ İÇİN KANITLAYICI BELGELER:</a:t>
            </a:r>
            <a:br>
              <a:rPr lang="tr-TR" b="1" dirty="0"/>
            </a:br>
            <a:r>
              <a:rPr lang="tr-TR" b="1" dirty="0"/>
              <a:t>1), 2) ve 3) maddelerde belirtilen belgeler ilave olarak;</a:t>
            </a:r>
            <a:r>
              <a:rPr lang="tr-TR" dirty="0"/>
              <a:t> </a:t>
            </a:r>
            <a:br>
              <a:rPr lang="tr-TR" dirty="0"/>
            </a:br>
            <a:endParaRPr lang="tr-TR" dirty="0"/>
          </a:p>
          <a:p>
            <a:r>
              <a:rPr lang="tr-TR" b="1" dirty="0"/>
              <a:t>5) </a:t>
            </a:r>
            <a:r>
              <a:rPr lang="tr-TR" dirty="0"/>
              <a:t>Diğer uluslararası hakemli dergilerin değerlendirme kapsamında olabilmesi için derginin en az 5(beş) yıldır yılda en az bir sayı ile yayımlandığını, derginin editör veya yayın kurulunun uluslararası olduğunu gösteren belgeler ile derginin bilimsel değerlendirme süreci ve bu sürecin nasıl işlediğini gösteren internet sayfası ve derginin internet sayfası üzerinden yayınlanmış makalelerin künyelerini gösteren belge/çıktı sunulmalıdır. </a:t>
            </a:r>
            <a:br>
              <a:rPr lang="tr-TR" dirty="0"/>
            </a:br>
            <a:r>
              <a:rPr lang="tr-TR" b="1" dirty="0"/>
              <a:t>6) </a:t>
            </a:r>
            <a:r>
              <a:rPr lang="tr-TR" dirty="0"/>
              <a:t>ULAKBİM TR Dizin tarafından taranan ulusal hakemli dergilerde yayımlanmış araştırma makalesi için </a:t>
            </a:r>
            <a:r>
              <a:rPr lang="tr-TR" dirty="0" err="1"/>
              <a:t>Ulakbim</a:t>
            </a:r>
            <a:r>
              <a:rPr lang="tr-TR" dirty="0"/>
              <a:t> TR tarafından tarandığını gösteren belge</a:t>
            </a:r>
          </a:p>
        </p:txBody>
      </p:sp>
    </p:spTree>
    <p:extLst>
      <p:ext uri="{BB962C8B-B14F-4D97-AF65-F5344CB8AC3E}">
        <p14:creationId xmlns:p14="http://schemas.microsoft.com/office/powerpoint/2010/main" val="362544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2486A052-1956-9F31-47B6-342C99908A3D}"/>
              </a:ext>
            </a:extLst>
          </p:cNvPr>
          <p:cNvSpPr txBox="1"/>
          <p:nvPr/>
        </p:nvSpPr>
        <p:spPr>
          <a:xfrm>
            <a:off x="1761978" y="1644134"/>
            <a:ext cx="6196818" cy="369332"/>
          </a:xfrm>
          <a:prstGeom prst="rect">
            <a:avLst/>
          </a:prstGeom>
          <a:noFill/>
        </p:spPr>
        <p:txBody>
          <a:bodyPr wrap="square">
            <a:spAutoFit/>
          </a:bodyPr>
          <a:lstStyle/>
          <a:p>
            <a:r>
              <a:rPr lang="tr-TR" b="1" dirty="0"/>
              <a:t>ÖDÜL FAALİYETLERİ VE KANITLAYICI BELGELER</a:t>
            </a:r>
          </a:p>
        </p:txBody>
      </p:sp>
      <p:sp>
        <p:nvSpPr>
          <p:cNvPr id="6" name="Metin kutusu 5">
            <a:extLst>
              <a:ext uri="{FF2B5EF4-FFF2-40B4-BE49-F238E27FC236}">
                <a16:creationId xmlns:a16="http://schemas.microsoft.com/office/drawing/2014/main" id="{E43A9A8E-100A-DAB6-3DE7-17E5FD9D9B98}"/>
              </a:ext>
            </a:extLst>
          </p:cNvPr>
          <p:cNvSpPr txBox="1"/>
          <p:nvPr/>
        </p:nvSpPr>
        <p:spPr>
          <a:xfrm>
            <a:off x="1761978" y="2388335"/>
            <a:ext cx="8732520" cy="2585323"/>
          </a:xfrm>
          <a:prstGeom prst="rect">
            <a:avLst/>
          </a:prstGeom>
          <a:noFill/>
        </p:spPr>
        <p:txBody>
          <a:bodyPr wrap="square">
            <a:spAutoFit/>
          </a:bodyPr>
          <a:lstStyle/>
          <a:p>
            <a:r>
              <a:rPr lang="tr-TR" sz="1800" b="1" dirty="0"/>
              <a:t>b)  Kitap/Kitap Bölüm Yazarlığı Ödülü: </a:t>
            </a:r>
            <a:r>
              <a:rPr lang="tr-TR" sz="1800" dirty="0"/>
              <a:t>Ödül kapsamına giren yıl içinde kişinin uzmanlık alanı ile ilgili, i. Ulusal Kitap/Kitap Bölüm Yazarlığı: Nişantaşı Üniversitesi adresli </a:t>
            </a:r>
            <a:r>
              <a:rPr lang="tr-TR" sz="1800" dirty="0" err="1"/>
              <a:t>Elsevier</a:t>
            </a:r>
            <a:r>
              <a:rPr lang="tr-TR" sz="1800" dirty="0"/>
              <a:t> </a:t>
            </a:r>
            <a:r>
              <a:rPr lang="tr-TR" sz="1800" dirty="0" err="1"/>
              <a:t>Scopus</a:t>
            </a:r>
            <a:r>
              <a:rPr lang="tr-TR" sz="1800" dirty="0"/>
              <a:t> veri tabanının kapsamındaki bilimsel içeriğe sahip ulusal kitap ve kitap bölüm yazarlığı yer alır. Bunların </a:t>
            </a:r>
            <a:r>
              <a:rPr lang="tr-TR" sz="1800" dirty="0" err="1"/>
              <a:t>yanısıra</a:t>
            </a:r>
            <a:r>
              <a:rPr lang="tr-TR" sz="1800" dirty="0"/>
              <a:t> tanınırlığı olan saygın ulusal yayınevleri tarafından yayımlanmış (Nişantaşı Üniversitesi yayını olarak çıkan ders veya prestij kitapları, Yapı Kredi Yayınları, İş Bankası Yayınları, Türk Tarih Kurumu, Nobel Tıp Kitabevi gibi) kitap/kitaplar bölüm yazarlığı da kapsam içindedir. Kitabın adına bakmaksızın bilimsel kurgudan yoksun farklı makalelerden oluşan (tam metin konferans bildiri kitabı gibi) kitap /kitapta bölüm yazarlığı kapsam dışıdır. </a:t>
            </a:r>
            <a:endParaRPr lang="tr-TR" sz="1800" dirty="0">
              <a:solidFill>
                <a:schemeClr val="bg1">
                  <a:lumMod val="65000"/>
                </a:schemeClr>
              </a:solidFill>
              <a:latin typeface="Helvetica" pitchFamily="2" charset="0"/>
            </a:endParaRPr>
          </a:p>
        </p:txBody>
      </p:sp>
    </p:spTree>
    <p:extLst>
      <p:ext uri="{BB962C8B-B14F-4D97-AF65-F5344CB8AC3E}">
        <p14:creationId xmlns:p14="http://schemas.microsoft.com/office/powerpoint/2010/main" val="4236214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C2DF6-1594-784E-AF7B-DEC41EAD19F7}"/>
              </a:ext>
            </a:extLst>
          </p:cNvPr>
          <p:cNvPicPr>
            <a:picLocks noChangeAspect="1"/>
          </p:cNvPicPr>
          <p:nvPr/>
        </p:nvPicPr>
        <p:blipFill>
          <a:blip r:embed="rId2"/>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2486A052-1956-9F31-47B6-342C99908A3D}"/>
              </a:ext>
            </a:extLst>
          </p:cNvPr>
          <p:cNvSpPr txBox="1"/>
          <p:nvPr/>
        </p:nvSpPr>
        <p:spPr>
          <a:xfrm>
            <a:off x="1761978" y="1644134"/>
            <a:ext cx="6196818" cy="369332"/>
          </a:xfrm>
          <a:prstGeom prst="rect">
            <a:avLst/>
          </a:prstGeom>
          <a:noFill/>
        </p:spPr>
        <p:txBody>
          <a:bodyPr wrap="square">
            <a:spAutoFit/>
          </a:bodyPr>
          <a:lstStyle/>
          <a:p>
            <a:r>
              <a:rPr lang="tr-TR" b="1" dirty="0"/>
              <a:t>ÖDÜL FAALİYETLERİ VE KANITLAYICI BELGELER</a:t>
            </a:r>
          </a:p>
        </p:txBody>
      </p:sp>
      <p:sp>
        <p:nvSpPr>
          <p:cNvPr id="6" name="Metin kutusu 5">
            <a:extLst>
              <a:ext uri="{FF2B5EF4-FFF2-40B4-BE49-F238E27FC236}">
                <a16:creationId xmlns:a16="http://schemas.microsoft.com/office/drawing/2014/main" id="{E43A9A8E-100A-DAB6-3DE7-17E5FD9D9B98}"/>
              </a:ext>
            </a:extLst>
          </p:cNvPr>
          <p:cNvSpPr txBox="1"/>
          <p:nvPr/>
        </p:nvSpPr>
        <p:spPr>
          <a:xfrm>
            <a:off x="1761978" y="2388335"/>
            <a:ext cx="8732520" cy="3139321"/>
          </a:xfrm>
          <a:prstGeom prst="rect">
            <a:avLst/>
          </a:prstGeom>
          <a:noFill/>
        </p:spPr>
        <p:txBody>
          <a:bodyPr wrap="square">
            <a:spAutoFit/>
          </a:bodyPr>
          <a:lstStyle/>
          <a:p>
            <a:r>
              <a:rPr lang="tr-TR" sz="1800" b="1" dirty="0"/>
              <a:t>ii. Uluslararası Kitap/Kitap Bölüm Yazarlığı: </a:t>
            </a:r>
            <a:r>
              <a:rPr lang="tr-TR" sz="1800" dirty="0"/>
              <a:t>Uluslararası nitelikte ve yabancı dildeki (tamamı yabancı dilde olsa bile bölümleri aynı konudaki değişik makalelerden oluşan kitap /kitapta bölüm hariç) bilimsel araştırmaya dayalı kitaplar, ders ve sanatsal kitaplar ile bu tür eserlerde davet üzerine yazılan bölümlerdir. Bu eserlerin dünya çapında saygın üniversite yayınevleri (MIT </a:t>
            </a:r>
            <a:r>
              <a:rPr lang="tr-TR" sz="1800" dirty="0" err="1"/>
              <a:t>Press</a:t>
            </a:r>
            <a:r>
              <a:rPr lang="tr-TR" sz="1800" dirty="0"/>
              <a:t>, Oxford </a:t>
            </a:r>
            <a:r>
              <a:rPr lang="tr-TR" sz="1800" dirty="0" err="1"/>
              <a:t>University</a:t>
            </a:r>
            <a:r>
              <a:rPr lang="tr-TR" sz="1800" dirty="0"/>
              <a:t> </a:t>
            </a:r>
            <a:r>
              <a:rPr lang="tr-TR" sz="1800" dirty="0" err="1"/>
              <a:t>Press</a:t>
            </a:r>
            <a:r>
              <a:rPr lang="tr-TR" sz="1800" dirty="0"/>
              <a:t>, Harvard </a:t>
            </a:r>
            <a:r>
              <a:rPr lang="tr-TR" sz="1800" dirty="0" err="1"/>
              <a:t>University</a:t>
            </a:r>
            <a:r>
              <a:rPr lang="tr-TR" sz="1800" dirty="0"/>
              <a:t> </a:t>
            </a:r>
            <a:r>
              <a:rPr lang="tr-TR" sz="1800" dirty="0" err="1"/>
              <a:t>Press</a:t>
            </a:r>
            <a:r>
              <a:rPr lang="tr-TR" sz="1800" dirty="0"/>
              <a:t>, Cambridge </a:t>
            </a:r>
            <a:r>
              <a:rPr lang="tr-TR" sz="1800" dirty="0" err="1"/>
              <a:t>University</a:t>
            </a:r>
            <a:r>
              <a:rPr lang="tr-TR" sz="1800" dirty="0"/>
              <a:t> </a:t>
            </a:r>
            <a:r>
              <a:rPr lang="tr-TR" sz="1800" dirty="0" err="1"/>
              <a:t>Press</a:t>
            </a:r>
            <a:r>
              <a:rPr lang="tr-TR" sz="1800" dirty="0"/>
              <a:t>, Johns Hopkins </a:t>
            </a:r>
            <a:r>
              <a:rPr lang="tr-TR" sz="1800" dirty="0" err="1"/>
              <a:t>University</a:t>
            </a:r>
            <a:r>
              <a:rPr lang="tr-TR" sz="1800" dirty="0"/>
              <a:t> </a:t>
            </a:r>
            <a:r>
              <a:rPr lang="tr-TR" sz="1800" dirty="0" err="1"/>
              <a:t>Press</a:t>
            </a:r>
            <a:r>
              <a:rPr lang="tr-TR" sz="1800" dirty="0"/>
              <a:t>, Columbia </a:t>
            </a:r>
            <a:r>
              <a:rPr lang="tr-TR" sz="1800" dirty="0" err="1"/>
              <a:t>University</a:t>
            </a:r>
            <a:r>
              <a:rPr lang="tr-TR" sz="1800" dirty="0"/>
              <a:t> </a:t>
            </a:r>
            <a:r>
              <a:rPr lang="tr-TR" sz="1800" dirty="0" err="1"/>
              <a:t>Press</a:t>
            </a:r>
            <a:r>
              <a:rPr lang="tr-TR" sz="1800" dirty="0"/>
              <a:t> gibi) veya </a:t>
            </a:r>
            <a:r>
              <a:rPr lang="tr-TR" sz="1800" dirty="0" err="1"/>
              <a:t>Elsevier</a:t>
            </a:r>
            <a:r>
              <a:rPr lang="tr-TR" sz="1800" dirty="0"/>
              <a:t>, </a:t>
            </a:r>
            <a:r>
              <a:rPr lang="tr-TR" sz="1800" dirty="0" err="1"/>
              <a:t>Springer</a:t>
            </a:r>
            <a:r>
              <a:rPr lang="tr-TR" sz="1800" dirty="0"/>
              <a:t> </a:t>
            </a:r>
            <a:r>
              <a:rPr lang="tr-TR" sz="1800" dirty="0" err="1"/>
              <a:t>Verlag</a:t>
            </a:r>
            <a:r>
              <a:rPr lang="tr-TR" sz="1800" dirty="0"/>
              <a:t>, Taylor &amp; Francis, Blackwell, </a:t>
            </a:r>
            <a:r>
              <a:rPr lang="tr-TR" sz="1800" dirty="0" err="1"/>
              <a:t>Barnes</a:t>
            </a:r>
            <a:r>
              <a:rPr lang="tr-TR" sz="1800" dirty="0"/>
              <a:t> &amp; </a:t>
            </a:r>
            <a:r>
              <a:rPr lang="tr-TR" sz="1800" dirty="0" err="1"/>
              <a:t>Noble</a:t>
            </a:r>
            <a:r>
              <a:rPr lang="tr-TR" sz="1800" dirty="0"/>
              <a:t> gibi uluslararası tanınırlığı olan saygın yayınevleri tarafından basılmış olması gerekir. Kitabın adına bakmaksızın bilimsel kurgudan yoksun farklı makalelerden oluşan (tam metin konferans bildiri kitabı gibi) kitap /kitapta bölüm yazarlığı kapsam dışıdır.</a:t>
            </a:r>
            <a:endParaRPr lang="tr-TR" sz="1800" dirty="0">
              <a:solidFill>
                <a:schemeClr val="bg1">
                  <a:lumMod val="65000"/>
                </a:schemeClr>
              </a:solidFill>
              <a:latin typeface="Helvetica" pitchFamily="2" charset="0"/>
            </a:endParaRPr>
          </a:p>
          <a:p>
            <a:endParaRPr lang="tr-TR" sz="1800" dirty="0">
              <a:solidFill>
                <a:schemeClr val="bg1">
                  <a:lumMod val="65000"/>
                </a:schemeClr>
              </a:solidFill>
              <a:latin typeface="Helvetica" pitchFamily="2" charset="0"/>
            </a:endParaRPr>
          </a:p>
        </p:txBody>
      </p:sp>
    </p:spTree>
    <p:extLst>
      <p:ext uri="{BB962C8B-B14F-4D97-AF65-F5344CB8AC3E}">
        <p14:creationId xmlns:p14="http://schemas.microsoft.com/office/powerpoint/2010/main" val="3179243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1973</Words>
  <Application>Microsoft Office PowerPoint</Application>
  <PresentationFormat>Geniş ekran</PresentationFormat>
  <Paragraphs>70</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Calibri</vt:lpstr>
      <vt:lpstr>Calibri Light</vt:lpstr>
      <vt:lpstr>Helvetica</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Irmak AK</cp:lastModifiedBy>
  <cp:revision>11</cp:revision>
  <dcterms:created xsi:type="dcterms:W3CDTF">2023-02-20T08:59:00Z</dcterms:created>
  <dcterms:modified xsi:type="dcterms:W3CDTF">2023-05-17T06:24:45Z</dcterms:modified>
</cp:coreProperties>
</file>