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308" r:id="rId2"/>
    <p:sldId id="258" r:id="rId3"/>
    <p:sldId id="309" r:id="rId4"/>
    <p:sldId id="310" r:id="rId5"/>
    <p:sldId id="315" r:id="rId6"/>
    <p:sldId id="312" r:id="rId7"/>
    <p:sldId id="313" r:id="rId8"/>
    <p:sldId id="31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ullanıcısı" initials="WK"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5D7"/>
    <a:srgbClr val="69D4E9"/>
    <a:srgbClr val="7B23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1FD0E3-AB48-4816-80F6-5AB512EBA71D}" type="datetimeFigureOut">
              <a:rPr lang="tr-TR" smtClean="0"/>
              <a:t>10.09.2019</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0B5CD1-172B-46AD-A74B-D1132C9D41BF}" type="slidenum">
              <a:rPr lang="tr-TR" smtClean="0"/>
              <a:t>‹#›</a:t>
            </a:fld>
            <a:endParaRPr lang="tr-TR"/>
          </a:p>
        </p:txBody>
      </p:sp>
    </p:spTree>
    <p:extLst>
      <p:ext uri="{BB962C8B-B14F-4D97-AF65-F5344CB8AC3E}">
        <p14:creationId xmlns:p14="http://schemas.microsoft.com/office/powerpoint/2010/main" val="380104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36E99-F717-4B0A-9331-B3FCE28A854D}" type="datetimeFigureOut">
              <a:rPr lang="en-US" smtClean="0"/>
              <a:t>10-Sep-19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D08B-7DFC-4C1F-993A-F71C074F7195}" type="slidenum">
              <a:rPr lang="en-US" smtClean="0"/>
              <a:t>‹#›</a:t>
            </a:fld>
            <a:endParaRPr lang="en-US"/>
          </a:p>
        </p:txBody>
      </p:sp>
    </p:spTree>
    <p:extLst>
      <p:ext uri="{BB962C8B-B14F-4D97-AF65-F5344CB8AC3E}">
        <p14:creationId xmlns:p14="http://schemas.microsoft.com/office/powerpoint/2010/main" val="1344886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nisantasi.edu.tr/index.html" TargetMode="External"/><Relationship Id="rId7"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3">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A14699-5784-48AB-8AAC-971AA1CBD80A}" type="datetime1">
              <a:rPr lang="en-US" smtClean="0"/>
              <a:t>10-Sep-19</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63717" cy="6898341"/>
          </a:xfrm>
          <a:prstGeom prst="rect">
            <a:avLst/>
          </a:prstGeom>
        </p:spPr>
      </p:pic>
      <p:sp>
        <p:nvSpPr>
          <p:cNvPr id="16" name="Right Triangle 15"/>
          <p:cNvSpPr/>
          <p:nvPr userDrawn="1"/>
        </p:nvSpPr>
        <p:spPr>
          <a:xfrm rot="16200000">
            <a:off x="9621370" y="4255994"/>
            <a:ext cx="2711823" cy="2572870"/>
          </a:xfrm>
          <a:prstGeom prst="rtTriangle">
            <a:avLst/>
          </a:prstGeom>
          <a:solidFill>
            <a:schemeClr val="bg1">
              <a:lumMod val="10000"/>
            </a:schemeClr>
          </a:solidFill>
          <a:ln>
            <a:solidFill>
              <a:schemeClr val="bg1">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Flowchart: Process 17"/>
          <p:cNvSpPr/>
          <p:nvPr userDrawn="1"/>
        </p:nvSpPr>
        <p:spPr>
          <a:xfrm rot="21263170">
            <a:off x="4089345" y="2736475"/>
            <a:ext cx="7365842" cy="2104822"/>
          </a:xfrm>
          <a:prstGeom prst="flowChartProcess">
            <a:avLst/>
          </a:prstGeom>
          <a:solidFill>
            <a:schemeClr val="bg1">
              <a:lumMod val="1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userDrawn="1"/>
        </p:nvSpPr>
        <p:spPr>
          <a:xfrm rot="21245643">
            <a:off x="3344349" y="1139297"/>
            <a:ext cx="8637073" cy="2920713"/>
          </a:xfrm>
          <a:prstGeom prst="rect">
            <a:avLst/>
          </a:prstGeom>
        </p:spPr>
        <p:txBody>
          <a:bodyPr vert="horz" lIns="91440" tIns="45720" rIns="91440" bIns="0" rtlCol="0" anchor="b">
            <a:normAutofit/>
          </a:bodyPr>
          <a:lstStyle>
            <a:lvl1pPr algn="ctr" defTabSz="914400" rtl="0" eaLnBrk="1" latinLnBrk="0" hangingPunct="1">
              <a:lnSpc>
                <a:spcPct val="90000"/>
              </a:lnSpc>
              <a:spcBef>
                <a:spcPct val="0"/>
              </a:spcBef>
              <a:buNone/>
              <a:defRPr sz="7200" b="0" i="0" kern="1200" cap="all">
                <a:solidFill>
                  <a:schemeClr val="bg1"/>
                </a:solidFill>
                <a:effectLst>
                  <a:outerShdw blurRad="50800" dist="38100" dir="5400000" algn="t" rotWithShape="0">
                    <a:prstClr val="black">
                      <a:alpha val="40000"/>
                    </a:prstClr>
                  </a:outerShdw>
                </a:effectLst>
                <a:latin typeface="Arial Black" panose="020B0A04020102020204" pitchFamily="34" charset="0"/>
                <a:ea typeface="+mj-ea"/>
                <a:cs typeface="Arial" panose="020B0604020202020204" pitchFamily="34" charset="0"/>
              </a:defRPr>
            </a:lvl1pPr>
          </a:lstStyle>
          <a:p>
            <a:r>
              <a:rPr lang="en-US" sz="6600" dirty="0" smtClean="0"/>
              <a:t>EDUCATION 5.0</a:t>
            </a:r>
            <a:endParaRPr lang="en-US" sz="6600" dirty="0"/>
          </a:p>
        </p:txBody>
      </p:sp>
      <p:sp>
        <p:nvSpPr>
          <p:cNvPr id="22" name="Title 1"/>
          <p:cNvSpPr txBox="1">
            <a:spLocks/>
          </p:cNvSpPr>
          <p:nvPr userDrawn="1"/>
        </p:nvSpPr>
        <p:spPr>
          <a:xfrm rot="21245643">
            <a:off x="3404073" y="1675613"/>
            <a:ext cx="8637073" cy="2920713"/>
          </a:xfrm>
          <a:prstGeom prst="rect">
            <a:avLst/>
          </a:prstGeom>
        </p:spPr>
        <p:txBody>
          <a:bodyPr vert="horz" lIns="91440" tIns="45720" rIns="91440" bIns="0" rtlCol="0" anchor="b">
            <a:normAutofit/>
          </a:bodyPr>
          <a:lstStyle>
            <a:lvl1pPr algn="ctr" defTabSz="914400" rtl="0" eaLnBrk="1" latinLnBrk="0" hangingPunct="1">
              <a:lnSpc>
                <a:spcPct val="90000"/>
              </a:lnSpc>
              <a:spcBef>
                <a:spcPct val="0"/>
              </a:spcBef>
              <a:buNone/>
              <a:defRPr sz="7200" b="0" i="0" kern="1200" cap="all">
                <a:solidFill>
                  <a:schemeClr val="bg1"/>
                </a:solidFill>
                <a:effectLst>
                  <a:outerShdw blurRad="50800" dist="38100" dir="5400000" algn="t" rotWithShape="0">
                    <a:prstClr val="black">
                      <a:alpha val="40000"/>
                    </a:prstClr>
                  </a:outerShdw>
                </a:effectLst>
                <a:latin typeface="Arial Black" panose="020B0A04020102020204" pitchFamily="34" charset="0"/>
                <a:ea typeface="+mj-ea"/>
                <a:cs typeface="Arial" panose="020B0604020202020204" pitchFamily="34" charset="0"/>
              </a:defRPr>
            </a:lvl1pPr>
          </a:lstStyle>
          <a:p>
            <a:r>
              <a:rPr lang="en-US" sz="3600" dirty="0" smtClean="0"/>
              <a:t>NEO EDU 5.0</a:t>
            </a:r>
            <a:endParaRPr lang="en-US" sz="3600"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3412" y="5422296"/>
            <a:ext cx="1255856" cy="1250274"/>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57186" y="101684"/>
            <a:ext cx="1451579" cy="1441569"/>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3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1000" fill="hold"/>
                                        <p:tgtEl>
                                          <p:spTgt spid="22"/>
                                        </p:tgtEl>
                                        <p:attrNameLst>
                                          <p:attrName>ppt_w</p:attrName>
                                        </p:attrNameLst>
                                      </p:cBhvr>
                                      <p:tavLst>
                                        <p:tav tm="0">
                                          <p:val>
                                            <p:fltVal val="0"/>
                                          </p:val>
                                        </p:tav>
                                        <p:tav tm="100000">
                                          <p:val>
                                            <p:strVal val="#ppt_w"/>
                                          </p:val>
                                        </p:tav>
                                      </p:tavLst>
                                    </p:anim>
                                    <p:anim calcmode="lin" valueType="num">
                                      <p:cBhvr>
                                        <p:cTn id="18" dur="1000" fill="hold"/>
                                        <p:tgtEl>
                                          <p:spTgt spid="22"/>
                                        </p:tgtEl>
                                        <p:attrNameLst>
                                          <p:attrName>ppt_h</p:attrName>
                                        </p:attrNameLst>
                                      </p:cBhvr>
                                      <p:tavLst>
                                        <p:tav tm="0">
                                          <p:val>
                                            <p:fltVal val="0"/>
                                          </p:val>
                                        </p:tav>
                                        <p:tav tm="100000">
                                          <p:val>
                                            <p:strVal val="#ppt_h"/>
                                          </p:val>
                                        </p:tav>
                                      </p:tavLst>
                                    </p:anim>
                                    <p:anim calcmode="lin" valueType="num">
                                      <p:cBhvr>
                                        <p:cTn id="19" dur="1000" fill="hold"/>
                                        <p:tgtEl>
                                          <p:spTgt spid="22"/>
                                        </p:tgtEl>
                                        <p:attrNameLst>
                                          <p:attrName>style.rotation</p:attrName>
                                        </p:attrNameLst>
                                      </p:cBhvr>
                                      <p:tavLst>
                                        <p:tav tm="0">
                                          <p:val>
                                            <p:fltVal val="90"/>
                                          </p:val>
                                        </p:tav>
                                        <p:tav tm="100000">
                                          <p:val>
                                            <p:fltVal val="0"/>
                                          </p:val>
                                        </p:tav>
                                      </p:tavLst>
                                    </p:anim>
                                    <p:animEffect transition="in" filter="fade">
                                      <p:cBhvr>
                                        <p:cTn id="20" dur="1000"/>
                                        <p:tgtEl>
                                          <p:spTgt spid="22"/>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inVertic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P spid="2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D59092-17D5-4276-919D-97BBFAF8C09E}" type="datetime1">
              <a:rPr lang="en-US" smtClean="0"/>
              <a:t>10-Sep-19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50C3A7-B57F-4411-A6CD-3EFD83F42D5E}" type="datetime1">
              <a:rPr lang="en-US" smtClean="0"/>
              <a:t>10-Sep-19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rotWithShape="1">
          <a:gsLst>
            <a:gs pos="0">
              <a:schemeClr val="bg1">
                <a:tint val="94000"/>
                <a:satMod val="80000"/>
                <a:lumMod val="106000"/>
              </a:schemeClr>
            </a:gs>
            <a:gs pos="100000">
              <a:schemeClr val="bg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chor="t"/>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540E2E-3582-4A03-9C4B-1F20B158B9D5}" type="datetime1">
              <a:rPr lang="en-US" smtClean="0"/>
              <a:t>10-Sep-19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74537" y="6299695"/>
            <a:ext cx="502225" cy="364809"/>
          </a:xfrm>
        </p:spPr>
        <p:txBody>
          <a:bodyPr/>
          <a:lstStyle>
            <a:lvl1pPr>
              <a:defRPr sz="1600"/>
            </a:lvl1pPr>
          </a:lstStyle>
          <a:p>
            <a:fld id="{6D22F896-40B5-4ADD-8801-0D06FADFA095}" type="slidenum">
              <a:rPr lang="en-US" smtClean="0"/>
              <a:pPr/>
              <a:t>‹#›</a:t>
            </a:fld>
            <a:endParaRPr lang="en-US"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380" b="96091"/>
          <a:stretch/>
        </p:blipFill>
        <p:spPr>
          <a:xfrm>
            <a:off x="1" y="6614517"/>
            <a:ext cx="12192000" cy="243483"/>
          </a:xfrm>
          <a:prstGeom prst="rect">
            <a:avLst/>
          </a:prstGeom>
        </p:spPr>
      </p:pic>
      <p:pic>
        <p:nvPicPr>
          <p:cNvPr id="17" name="Picture 16">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22135" y="6302222"/>
            <a:ext cx="293647" cy="379906"/>
          </a:xfrm>
          <a:prstGeom prst="rect">
            <a:avLst/>
          </a:prstGeom>
        </p:spPr>
      </p:pic>
      <p:sp>
        <p:nvSpPr>
          <p:cNvPr id="18" name="Footer Placeholder 4"/>
          <p:cNvSpPr txBox="1">
            <a:spLocks/>
          </p:cNvSpPr>
          <p:nvPr userDrawn="1"/>
        </p:nvSpPr>
        <p:spPr>
          <a:xfrm>
            <a:off x="4852087" y="6337575"/>
            <a:ext cx="2734962" cy="309201"/>
          </a:xfrm>
          <a:prstGeom prst="rect">
            <a:avLst/>
          </a:prstGeom>
        </p:spPr>
        <p:txBody>
          <a:bodyP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tr-TR" b="1" dirty="0" smtClean="0">
                <a:solidFill>
                  <a:schemeClr val="bg1">
                    <a:lumMod val="25000"/>
                  </a:schemeClr>
                </a:solidFill>
                <a:latin typeface="Times New Roman" panose="02020603050405020304" pitchFamily="18" charset="0"/>
                <a:cs typeface="Times New Roman" panose="02020603050405020304" pitchFamily="18" charset="0"/>
              </a:rPr>
              <a:t>NİŞANTAŞI </a:t>
            </a:r>
            <a:r>
              <a:rPr lang="en-US" b="1" dirty="0" smtClean="0">
                <a:solidFill>
                  <a:schemeClr val="bg1">
                    <a:lumMod val="25000"/>
                  </a:schemeClr>
                </a:solidFill>
                <a:latin typeface="Times New Roman" panose="02020603050405020304" pitchFamily="18" charset="0"/>
                <a:cs typeface="Times New Roman" panose="02020603050405020304" pitchFamily="18" charset="0"/>
              </a:rPr>
              <a:t>U</a:t>
            </a:r>
            <a:r>
              <a:rPr lang="tr-TR" b="1" dirty="0" smtClean="0">
                <a:solidFill>
                  <a:schemeClr val="bg1">
                    <a:lumMod val="25000"/>
                  </a:schemeClr>
                </a:solidFill>
                <a:latin typeface="Times New Roman" panose="02020603050405020304" pitchFamily="18" charset="0"/>
                <a:cs typeface="Times New Roman" panose="02020603050405020304" pitchFamily="18" charset="0"/>
              </a:rPr>
              <a:t>N</a:t>
            </a:r>
            <a:r>
              <a:rPr lang="en-US" b="1" dirty="0" smtClean="0">
                <a:solidFill>
                  <a:schemeClr val="bg1">
                    <a:lumMod val="25000"/>
                  </a:schemeClr>
                </a:solidFill>
                <a:latin typeface="Times New Roman" panose="02020603050405020304" pitchFamily="18" charset="0"/>
                <a:cs typeface="Times New Roman" panose="02020603050405020304" pitchFamily="18" charset="0"/>
              </a:rPr>
              <a:t>I</a:t>
            </a:r>
            <a:r>
              <a:rPr lang="tr-TR" b="1" dirty="0" smtClean="0">
                <a:solidFill>
                  <a:schemeClr val="bg1">
                    <a:lumMod val="25000"/>
                  </a:schemeClr>
                </a:solidFill>
                <a:latin typeface="Times New Roman" panose="02020603050405020304" pitchFamily="18" charset="0"/>
                <a:cs typeface="Times New Roman" panose="02020603050405020304" pitchFamily="18" charset="0"/>
              </a:rPr>
              <a:t>VERS</a:t>
            </a:r>
            <a:r>
              <a:rPr lang="en-US" b="1" dirty="0" smtClean="0">
                <a:solidFill>
                  <a:schemeClr val="bg1">
                    <a:lumMod val="25000"/>
                  </a:schemeClr>
                </a:solidFill>
                <a:latin typeface="Times New Roman" panose="02020603050405020304" pitchFamily="18" charset="0"/>
                <a:cs typeface="Times New Roman" panose="02020603050405020304" pitchFamily="18" charset="0"/>
              </a:rPr>
              <a:t>I</a:t>
            </a:r>
            <a:r>
              <a:rPr lang="tr-TR" b="1" dirty="0" smtClean="0">
                <a:solidFill>
                  <a:schemeClr val="bg1">
                    <a:lumMod val="25000"/>
                  </a:schemeClr>
                </a:solidFill>
                <a:latin typeface="Times New Roman" panose="02020603050405020304" pitchFamily="18" charset="0"/>
                <a:cs typeface="Times New Roman" panose="02020603050405020304" pitchFamily="18" charset="0"/>
              </a:rPr>
              <a:t>T</a:t>
            </a:r>
            <a:r>
              <a:rPr lang="en-US" b="1" dirty="0" smtClean="0">
                <a:solidFill>
                  <a:schemeClr val="bg1">
                    <a:lumMod val="25000"/>
                  </a:schemeClr>
                </a:solidFill>
                <a:latin typeface="Times New Roman" panose="02020603050405020304" pitchFamily="18" charset="0"/>
                <a:cs typeface="Times New Roman" panose="02020603050405020304" pitchFamily="18" charset="0"/>
              </a:rPr>
              <a:t>Y</a:t>
            </a:r>
            <a:r>
              <a:rPr lang="tr-TR" b="1" dirty="0" smtClean="0">
                <a:solidFill>
                  <a:schemeClr val="bg1">
                    <a:lumMod val="25000"/>
                  </a:schemeClr>
                </a:solidFill>
                <a:latin typeface="Times New Roman" panose="02020603050405020304" pitchFamily="18" charset="0"/>
                <a:cs typeface="Times New Roman" panose="02020603050405020304" pitchFamily="18" charset="0"/>
              </a:rPr>
              <a:t> ©</a:t>
            </a:r>
            <a:endParaRPr lang="en-US" b="1" dirty="0">
              <a:solidFill>
                <a:schemeClr val="bg1">
                  <a:lumMod val="25000"/>
                </a:schemeClr>
              </a:solidFill>
              <a:latin typeface="Times New Roman" panose="02020603050405020304" pitchFamily="18" charset="0"/>
              <a:cs typeface="Times New Roman" panose="02020603050405020304" pitchFamily="18" charset="0"/>
            </a:endParaRPr>
          </a:p>
        </p:txBody>
      </p:sp>
      <p:pic>
        <p:nvPicPr>
          <p:cNvPr id="19" name="Picture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605702"/>
            <a:ext cx="1767844" cy="2130556"/>
          </a:xfrm>
          <a:prstGeom prst="rect">
            <a:avLst/>
          </a:prstGeom>
        </p:spPr>
      </p:pic>
      <p:sp>
        <p:nvSpPr>
          <p:cNvPr id="9" name="Rectangle 8"/>
          <p:cNvSpPr/>
          <p:nvPr userDrawn="1"/>
        </p:nvSpPr>
        <p:spPr>
          <a:xfrm>
            <a:off x="11116953" y="0"/>
            <a:ext cx="1075047" cy="1046205"/>
          </a:xfrm>
          <a:prstGeom prst="rect">
            <a:avLst/>
          </a:prstGeom>
          <a:solidFill>
            <a:schemeClr val="bg1">
              <a:lumMod val="1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222015" y="97628"/>
            <a:ext cx="854747" cy="850948"/>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37"/>
            <a:ext cx="1451579" cy="14415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CCFA9-9E02-4C5D-8706-F51E4AAAC58C}" type="datetime1">
              <a:rPr lang="en-US" smtClean="0"/>
              <a:t>10-Sep-19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7C445-ECD5-484D-AE01-062C228A1C48}" type="datetime1">
              <a:rPr lang="en-US" smtClean="0"/>
              <a:t>10-Sep-19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329894-FD9F-44D4-B125-B7AEEC9EAF67}" type="datetime1">
              <a:rPr lang="en-US" smtClean="0"/>
              <a:t>10-Sep-19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A0083D-E0A1-4559-BB27-6EBA92A79ECD}" type="datetime1">
              <a:rPr lang="en-US" smtClean="0"/>
              <a:t>10-Sep-19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C2562-803B-4FC0-B390-78502E2C4434}" type="datetime1">
              <a:rPr lang="en-US" smtClean="0"/>
              <a:t>10-Sep-19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004D9-99E0-4CBE-B593-17F597E96A35}" type="datetime1">
              <a:rPr lang="en-US" smtClean="0"/>
              <a:t>10-Sep-19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44FE8DA-3C8D-4EEC-9F54-4FC656FC49EA}" type="datetime1">
              <a:rPr lang="en-US" smtClean="0"/>
              <a:t>10-Sep-19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FD6BC6C-21AD-41B1-A4AA-0BFD08B0B8C1}" type="datetime1">
              <a:rPr lang="en-US" smtClean="0"/>
              <a:t>10-Sep-19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11632202" y="6246087"/>
            <a:ext cx="461117" cy="326071"/>
          </a:xfrm>
          <a:prstGeom prst="rect">
            <a:avLst/>
          </a:prstGeom>
        </p:spPr>
        <p:txBody>
          <a:bodyPr vert="horz" lIns="91440" tIns="45720" rIns="91440" bIns="45720" rtlCol="0" anchor="t"/>
          <a:lstStyle>
            <a:lvl1pPr algn="r">
              <a:defRPr sz="1600">
                <a:solidFill>
                  <a:schemeClr val="bg1">
                    <a:lumMod val="25000"/>
                  </a:schemeClr>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ctr" defTabSz="914400" rtl="0" eaLnBrk="1" latinLnBrk="0" hangingPunct="1">
        <a:lnSpc>
          <a:spcPct val="90000"/>
        </a:lnSpc>
        <a:spcBef>
          <a:spcPct val="0"/>
        </a:spcBef>
        <a:buNone/>
        <a:defRPr sz="3600" b="0" i="0" kern="1200" cap="all">
          <a:solidFill>
            <a:srgbClr val="7B233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90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800" y="392512"/>
            <a:ext cx="9291215" cy="1049235"/>
          </a:xfrm>
        </p:spPr>
        <p:txBody>
          <a:bodyPr>
            <a:normAutofit/>
          </a:bodyPr>
          <a:lstStyle/>
          <a:p>
            <a:r>
              <a:rPr lang="tr-TR" sz="4000" b="1" dirty="0" smtClean="0"/>
              <a:t>NEO EDU </a:t>
            </a:r>
            <a:r>
              <a:rPr lang="en-US" sz="4000" b="1" dirty="0" smtClean="0"/>
              <a:t>5</a:t>
            </a:r>
            <a:r>
              <a:rPr lang="tr-TR" sz="4000" b="1" dirty="0" smtClean="0"/>
              <a:t>.0</a:t>
            </a:r>
            <a:endParaRPr lang="tr-TR" sz="4000" b="1" dirty="0"/>
          </a:p>
        </p:txBody>
      </p:sp>
      <p:sp>
        <p:nvSpPr>
          <p:cNvPr id="3" name="Content Placeholder 2"/>
          <p:cNvSpPr>
            <a:spLocks noGrp="1"/>
          </p:cNvSpPr>
          <p:nvPr>
            <p:ph idx="1"/>
          </p:nvPr>
        </p:nvSpPr>
        <p:spPr>
          <a:xfrm>
            <a:off x="1780403" y="1696677"/>
            <a:ext cx="9682847" cy="4321741"/>
          </a:xfrm>
        </p:spPr>
        <p:txBody>
          <a:bodyPr>
            <a:normAutofit/>
          </a:bodyPr>
          <a:lstStyle/>
          <a:p>
            <a:pPr marL="457200" lvl="0" indent="-457200">
              <a:lnSpc>
                <a:spcPct val="150000"/>
              </a:lnSpc>
              <a:buFont typeface="+mj-lt"/>
              <a:buAutoNum type="arabicPeriod"/>
            </a:pPr>
            <a:r>
              <a:rPr lang="en-GB" dirty="0"/>
              <a:t>We have created a link between Industry </a:t>
            </a:r>
            <a:r>
              <a:rPr lang="en-GB" dirty="0" smtClean="0"/>
              <a:t>5.0 </a:t>
            </a:r>
            <a:r>
              <a:rPr lang="en-GB" dirty="0"/>
              <a:t>and Education 5.0.</a:t>
            </a:r>
            <a:endParaRPr lang="tr-TR" dirty="0"/>
          </a:p>
          <a:p>
            <a:pPr marL="457200" lvl="0" indent="-457200">
              <a:lnSpc>
                <a:spcPct val="150000"/>
              </a:lnSpc>
              <a:buFont typeface="+mj-lt"/>
              <a:buAutoNum type="arabicPeriod"/>
            </a:pPr>
            <a:r>
              <a:rPr lang="en-GB" dirty="0"/>
              <a:t>We have discussed the future jobs and new competences.</a:t>
            </a:r>
            <a:endParaRPr lang="tr-TR" dirty="0"/>
          </a:p>
          <a:p>
            <a:pPr marL="457200" lvl="0" indent="-457200">
              <a:lnSpc>
                <a:spcPct val="150000"/>
              </a:lnSpc>
              <a:buFont typeface="+mj-lt"/>
              <a:buAutoNum type="arabicPeriod"/>
            </a:pPr>
            <a:r>
              <a:rPr lang="en-GB" dirty="0"/>
              <a:t>We have analysed the Education 5.0 applications in the world.</a:t>
            </a:r>
            <a:endParaRPr lang="tr-TR" dirty="0"/>
          </a:p>
          <a:p>
            <a:pPr marL="457200" lvl="0" indent="-457200">
              <a:lnSpc>
                <a:spcPct val="150000"/>
              </a:lnSpc>
              <a:buFont typeface="+mj-lt"/>
              <a:buAutoNum type="arabicPeriod"/>
            </a:pPr>
            <a:r>
              <a:rPr lang="en-GB" dirty="0"/>
              <a:t>We have reviewed the national and international </a:t>
            </a:r>
            <a:r>
              <a:rPr lang="en-GB" dirty="0" smtClean="0"/>
              <a:t>Education 5.0 </a:t>
            </a:r>
            <a:r>
              <a:rPr lang="en-GB" dirty="0"/>
              <a:t>literature.</a:t>
            </a:r>
            <a:endParaRPr lang="tr-TR" dirty="0"/>
          </a:p>
          <a:p>
            <a:pPr marL="457200" lvl="0" indent="-457200">
              <a:lnSpc>
                <a:spcPct val="150000"/>
              </a:lnSpc>
              <a:buFont typeface="+mj-lt"/>
              <a:buAutoNum type="arabicPeriod"/>
            </a:pPr>
            <a:r>
              <a:rPr lang="en-GB" dirty="0"/>
              <a:t>We have compared Education 5.0 applications in the international field.</a:t>
            </a:r>
            <a:endParaRPr lang="tr-TR" dirty="0"/>
          </a:p>
          <a:p>
            <a:pPr marL="457200" lvl="0" indent="-457200">
              <a:lnSpc>
                <a:spcPct val="150000"/>
              </a:lnSpc>
              <a:buFont typeface="+mj-lt"/>
              <a:buAutoNum type="arabicPeriod"/>
            </a:pPr>
            <a:r>
              <a:rPr lang="en-GB" dirty="0"/>
              <a:t>In the light of Industry </a:t>
            </a:r>
            <a:r>
              <a:rPr lang="en-GB" dirty="0" smtClean="0"/>
              <a:t>5.0</a:t>
            </a:r>
            <a:r>
              <a:rPr lang="en-GB" dirty="0"/>
              <a:t>, we have identified the needs of our academicians, students and the </a:t>
            </a:r>
            <a:r>
              <a:rPr lang="en-GB" dirty="0" smtClean="0"/>
              <a:t>sector.</a:t>
            </a:r>
            <a:endParaRPr lang="tr-TR" dirty="0" smtClean="0"/>
          </a:p>
          <a:p>
            <a:pPr marL="457200" indent="-457200">
              <a:buFont typeface="+mj-lt"/>
              <a:buAutoNum type="arabicPeriod"/>
            </a:pPr>
            <a:endParaRPr lang="tr-TR" dirty="0" smtClean="0"/>
          </a:p>
          <a:p>
            <a:pPr marL="457200" indent="-457200">
              <a:buFont typeface="+mj-lt"/>
              <a:buAutoNum type="arabicPeriod"/>
            </a:pPr>
            <a:endParaRPr lang="tr-TR" dirty="0" smtClean="0"/>
          </a:p>
          <a:p>
            <a:pPr marL="0" indent="0">
              <a:buNone/>
            </a:pPr>
            <a:endParaRPr lang="tr-TR" dirty="0" smtClean="0"/>
          </a:p>
          <a:p>
            <a:pPr marL="0" indent="0">
              <a:buNone/>
            </a:pPr>
            <a:endParaRPr lang="tr-TR" dirty="0"/>
          </a:p>
        </p:txBody>
      </p:sp>
      <p:sp>
        <p:nvSpPr>
          <p:cNvPr id="4" name="Slide Number Placeholder 3"/>
          <p:cNvSpPr>
            <a:spLocks noGrp="1"/>
          </p:cNvSpPr>
          <p:nvPr>
            <p:ph type="sldNum" sz="quarter" idx="12"/>
          </p:nvPr>
        </p:nvSpPr>
        <p:spPr/>
        <p:txBody>
          <a:bodyPr/>
          <a:lstStyle/>
          <a:p>
            <a:r>
              <a:rPr lang="en-US" dirty="0" smtClean="0"/>
              <a:t>1</a:t>
            </a:r>
            <a:endParaRPr lang="en-US" dirty="0"/>
          </a:p>
        </p:txBody>
      </p:sp>
    </p:spTree>
    <p:extLst>
      <p:ext uri="{BB962C8B-B14F-4D97-AF65-F5344CB8AC3E}">
        <p14:creationId xmlns:p14="http://schemas.microsoft.com/office/powerpoint/2010/main" val="334836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1099" y="215488"/>
            <a:ext cx="9291215" cy="1049235"/>
          </a:xfrm>
        </p:spPr>
        <p:txBody>
          <a:bodyPr>
            <a:normAutofit/>
          </a:bodyPr>
          <a:lstStyle/>
          <a:p>
            <a:r>
              <a:rPr lang="tr-TR" sz="4000" b="1" dirty="0"/>
              <a:t>NEO </a:t>
            </a:r>
            <a:r>
              <a:rPr lang="tr-TR" sz="4000" b="1" dirty="0" smtClean="0"/>
              <a:t>EDU </a:t>
            </a:r>
            <a:r>
              <a:rPr lang="en-US" sz="4000" b="1" dirty="0" smtClean="0"/>
              <a:t>5</a:t>
            </a:r>
            <a:r>
              <a:rPr lang="tr-TR" sz="4000" b="1" dirty="0" smtClean="0"/>
              <a:t>.0</a:t>
            </a:r>
            <a:endParaRPr lang="tr-TR" sz="4000" dirty="0"/>
          </a:p>
        </p:txBody>
      </p:sp>
      <p:sp>
        <p:nvSpPr>
          <p:cNvPr id="3" name="Content Placeholder 2"/>
          <p:cNvSpPr>
            <a:spLocks noGrp="1"/>
          </p:cNvSpPr>
          <p:nvPr>
            <p:ph idx="1"/>
          </p:nvPr>
        </p:nvSpPr>
        <p:spPr>
          <a:xfrm>
            <a:off x="1692212" y="1264723"/>
            <a:ext cx="10133437" cy="5177477"/>
          </a:xfrm>
        </p:spPr>
        <p:txBody>
          <a:bodyPr>
            <a:normAutofit fontScale="92500" lnSpcReduction="20000"/>
          </a:bodyPr>
          <a:lstStyle/>
          <a:p>
            <a:pPr marL="457200" lvl="0" indent="-457200">
              <a:lnSpc>
                <a:spcPct val="150000"/>
              </a:lnSpc>
              <a:buFont typeface="+mj-lt"/>
              <a:buAutoNum type="arabicPeriod" startAt="7"/>
            </a:pPr>
            <a:r>
              <a:rPr lang="en-GB" sz="2200" dirty="0"/>
              <a:t>For our academicians, we have developed a « Training of the Trainer » program.</a:t>
            </a:r>
            <a:endParaRPr lang="tr-TR" sz="2200" dirty="0"/>
          </a:p>
          <a:p>
            <a:pPr marL="457200" lvl="0" indent="-457200">
              <a:lnSpc>
                <a:spcPct val="150000"/>
              </a:lnSpc>
              <a:buFont typeface="+mj-lt"/>
              <a:buAutoNum type="arabicPeriod" startAt="7"/>
            </a:pPr>
            <a:r>
              <a:rPr lang="en-GB" sz="2200" dirty="0"/>
              <a:t>With the participation of all our academicians, we have organized an Education 5.0 workshop.</a:t>
            </a:r>
            <a:endParaRPr lang="tr-TR" sz="2200" dirty="0"/>
          </a:p>
          <a:p>
            <a:pPr marL="457200" lvl="0" indent="-457200">
              <a:lnSpc>
                <a:spcPct val="150000"/>
              </a:lnSpc>
              <a:buFont typeface="+mj-lt"/>
              <a:buAutoNum type="arabicPeriod" startAt="7"/>
            </a:pPr>
            <a:r>
              <a:rPr lang="en-GB" sz="2200" dirty="0"/>
              <a:t>We have reviewed our curriculum and renewed our Bologna information packages in line with our Education 5.0 target.</a:t>
            </a:r>
            <a:endParaRPr lang="tr-TR" sz="2200" dirty="0"/>
          </a:p>
          <a:p>
            <a:pPr marL="457200" lvl="0" indent="-457200">
              <a:lnSpc>
                <a:spcPct val="150000"/>
              </a:lnSpc>
              <a:buFont typeface="+mj-lt"/>
              <a:buAutoNum type="arabicPeriod" startAt="7"/>
            </a:pPr>
            <a:r>
              <a:rPr lang="en-GB" sz="2200" dirty="0"/>
              <a:t>We have added new elective courses into our curriculum such as Artificial Intelligence, Industry 5.0 and Digital Transformation, On-site Lab (Maker Lab), Social Responsibility, Lifetime Sports, Sign Language, Social Relations and Pluralism.</a:t>
            </a:r>
            <a:endParaRPr lang="tr-TR" sz="2200" dirty="0"/>
          </a:p>
          <a:p>
            <a:pPr marL="457200" lvl="0" indent="-457200">
              <a:lnSpc>
                <a:spcPct val="150000"/>
              </a:lnSpc>
              <a:buFont typeface="+mj-lt"/>
              <a:buAutoNum type="arabicPeriod" startAt="7"/>
            </a:pPr>
            <a:r>
              <a:rPr lang="en-GB" sz="2200" dirty="0"/>
              <a:t>By digitalizing our courses in our curriculum, we have made them accessible to our students regardless of time and place.</a:t>
            </a:r>
            <a:endParaRPr lang="tr-TR" sz="2200" dirty="0"/>
          </a:p>
          <a:p>
            <a:pPr marL="0" indent="0">
              <a:buNone/>
            </a:pPr>
            <a:endParaRPr lang="tr-TR" dirty="0"/>
          </a:p>
        </p:txBody>
      </p:sp>
      <p:sp>
        <p:nvSpPr>
          <p:cNvPr id="4" name="Slide Number Placeholder 3"/>
          <p:cNvSpPr>
            <a:spLocks noGrp="1"/>
          </p:cNvSpPr>
          <p:nvPr>
            <p:ph type="sldNum" sz="quarter" idx="12"/>
          </p:nvPr>
        </p:nvSpPr>
        <p:spPr/>
        <p:txBody>
          <a:bodyPr/>
          <a:lstStyle/>
          <a:p>
            <a:r>
              <a:rPr lang="en-US" dirty="0" smtClean="0"/>
              <a:t>2</a:t>
            </a:r>
            <a:endParaRPr lang="en-US" dirty="0"/>
          </a:p>
        </p:txBody>
      </p:sp>
    </p:spTree>
    <p:extLst>
      <p:ext uri="{BB962C8B-B14F-4D97-AF65-F5344CB8AC3E}">
        <p14:creationId xmlns:p14="http://schemas.microsoft.com/office/powerpoint/2010/main" val="222382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119" y="-1073"/>
            <a:ext cx="9291215" cy="1049235"/>
          </a:xfrm>
        </p:spPr>
        <p:txBody>
          <a:bodyPr>
            <a:normAutofit/>
          </a:bodyPr>
          <a:lstStyle/>
          <a:p>
            <a:r>
              <a:rPr lang="tr-TR" sz="4000" b="1" dirty="0"/>
              <a:t>NEO </a:t>
            </a:r>
            <a:r>
              <a:rPr lang="tr-TR" sz="4000" b="1" dirty="0" smtClean="0"/>
              <a:t>EDU </a:t>
            </a:r>
            <a:r>
              <a:rPr lang="en-US" sz="4000" b="1" dirty="0" smtClean="0"/>
              <a:t>5</a:t>
            </a:r>
            <a:r>
              <a:rPr lang="tr-TR" sz="4000" b="1" dirty="0" smtClean="0"/>
              <a:t>.0</a:t>
            </a:r>
            <a:endParaRPr lang="tr-TR" sz="4000" dirty="0"/>
          </a:p>
        </p:txBody>
      </p:sp>
      <p:sp>
        <p:nvSpPr>
          <p:cNvPr id="3" name="Content Placeholder 2"/>
          <p:cNvSpPr>
            <a:spLocks noGrp="1"/>
          </p:cNvSpPr>
          <p:nvPr>
            <p:ph idx="1"/>
          </p:nvPr>
        </p:nvSpPr>
        <p:spPr>
          <a:xfrm>
            <a:off x="1617492" y="772452"/>
            <a:ext cx="10442646" cy="5643145"/>
          </a:xfrm>
        </p:spPr>
        <p:txBody>
          <a:bodyPr>
            <a:noAutofit/>
          </a:bodyPr>
          <a:lstStyle/>
          <a:p>
            <a:pPr marL="457200" lvl="0" indent="-457200">
              <a:lnSpc>
                <a:spcPct val="150000"/>
              </a:lnSpc>
              <a:buFont typeface="+mj-lt"/>
              <a:buAutoNum type="arabicPeriod" startAt="12"/>
            </a:pPr>
            <a:r>
              <a:rPr lang="en-GB" sz="1800" dirty="0"/>
              <a:t>We have reached the Digital Campus target with many different digital applications.</a:t>
            </a:r>
            <a:endParaRPr lang="tr-TR" sz="1800" dirty="0"/>
          </a:p>
          <a:p>
            <a:pPr marL="457200" lvl="0" indent="-457200">
              <a:lnSpc>
                <a:spcPct val="150000"/>
              </a:lnSpc>
              <a:buFont typeface="+mj-lt"/>
              <a:buAutoNum type="arabicPeriod" startAt="12"/>
            </a:pPr>
            <a:r>
              <a:rPr lang="en-GB" sz="1800" dirty="0"/>
              <a:t>Within the scope of personalized education, we have assigned student coaches, consisting of one academician and one sector representative, to each of our students.</a:t>
            </a:r>
            <a:endParaRPr lang="tr-TR" sz="1800" dirty="0"/>
          </a:p>
          <a:p>
            <a:pPr marL="457200" lvl="0" indent="-457200">
              <a:lnSpc>
                <a:spcPct val="150000"/>
              </a:lnSpc>
              <a:buFont typeface="+mj-lt"/>
              <a:buAutoNum type="arabicPeriod" startAt="12"/>
            </a:pPr>
            <a:r>
              <a:rPr lang="en-GB" sz="1800" dirty="0"/>
              <a:t>We have created sectoral application ateliers such as Maker Lab, Virtual Stock Market, Phoenix Lab, Air Traffic Control Simulator, Bridge Training Simulator, Airplane Cabin Simulator, Ambulance Simulator, Broadcast Studio, Fiction, Photography, Drawing and Dance Studios in order to help our students gain field experience.</a:t>
            </a:r>
            <a:endParaRPr lang="tr-TR" sz="1800" dirty="0"/>
          </a:p>
          <a:p>
            <a:pPr marL="457200" lvl="0" indent="-457200">
              <a:lnSpc>
                <a:spcPct val="150000"/>
              </a:lnSpc>
              <a:buFont typeface="+mj-lt"/>
              <a:buAutoNum type="arabicPeriod" startAt="12"/>
            </a:pPr>
            <a:r>
              <a:rPr lang="en-GB" sz="1800" dirty="0"/>
              <a:t>We have established </a:t>
            </a:r>
            <a:r>
              <a:rPr lang="en-GB" sz="1800" dirty="0" err="1"/>
              <a:t>NishNova</a:t>
            </a:r>
            <a:r>
              <a:rPr lang="en-GB" sz="1800" dirty="0"/>
              <a:t> to meet our students’ needs to access the resources such as information, consultancy and mentoring on entrepreneurship.</a:t>
            </a:r>
            <a:endParaRPr lang="tr-TR" sz="1800" dirty="0"/>
          </a:p>
          <a:p>
            <a:pPr marL="457200" lvl="0" indent="-457200">
              <a:lnSpc>
                <a:spcPct val="150000"/>
              </a:lnSpc>
              <a:buFont typeface="+mj-lt"/>
              <a:buAutoNum type="arabicPeriod" startAt="12"/>
            </a:pPr>
            <a:r>
              <a:rPr lang="en-GB" sz="1800" dirty="0"/>
              <a:t>We have put into force our ideal of a campus for all ages.</a:t>
            </a:r>
            <a:endParaRPr lang="tr-TR" sz="1800" dirty="0"/>
          </a:p>
          <a:p>
            <a:pPr marL="457200" lvl="0" indent="-457200">
              <a:lnSpc>
                <a:spcPct val="150000"/>
              </a:lnSpc>
              <a:buFont typeface="+mj-lt"/>
              <a:buAutoNum type="arabicPeriod" startAt="12"/>
            </a:pPr>
            <a:r>
              <a:rPr lang="en-GB" sz="1800" dirty="0"/>
              <a:t>We have designed Neo Edu 5.0 by going beyond the traditional education patterns with our students and academicians.</a:t>
            </a:r>
            <a:endParaRPr lang="tr-TR" sz="1800" dirty="0"/>
          </a:p>
        </p:txBody>
      </p:sp>
      <p:sp>
        <p:nvSpPr>
          <p:cNvPr id="4" name="Slide Number Placeholder 3"/>
          <p:cNvSpPr>
            <a:spLocks noGrp="1"/>
          </p:cNvSpPr>
          <p:nvPr>
            <p:ph type="sldNum" sz="quarter" idx="12"/>
          </p:nvPr>
        </p:nvSpPr>
        <p:spPr/>
        <p:txBody>
          <a:bodyPr/>
          <a:lstStyle/>
          <a:p>
            <a:r>
              <a:rPr lang="en-US" dirty="0" smtClean="0"/>
              <a:t>3</a:t>
            </a:r>
            <a:endParaRPr lang="en-US" dirty="0"/>
          </a:p>
        </p:txBody>
      </p:sp>
    </p:spTree>
    <p:extLst>
      <p:ext uri="{BB962C8B-B14F-4D97-AF65-F5344CB8AC3E}">
        <p14:creationId xmlns:p14="http://schemas.microsoft.com/office/powerpoint/2010/main" val="348691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934" y="448253"/>
            <a:ext cx="9291215" cy="1049235"/>
          </a:xfrm>
        </p:spPr>
        <p:txBody>
          <a:bodyPr>
            <a:normAutofit/>
          </a:bodyPr>
          <a:lstStyle/>
          <a:p>
            <a:r>
              <a:rPr lang="tr-TR" sz="4000" b="1" dirty="0"/>
              <a:t>NEO </a:t>
            </a:r>
            <a:r>
              <a:rPr lang="tr-TR" sz="4000" b="1" dirty="0" smtClean="0"/>
              <a:t>EDU </a:t>
            </a:r>
            <a:r>
              <a:rPr lang="en-US" sz="4000" b="1" dirty="0" smtClean="0"/>
              <a:t>5</a:t>
            </a:r>
            <a:r>
              <a:rPr lang="tr-TR" sz="4000" b="1" dirty="0" smtClean="0"/>
              <a:t>.0</a:t>
            </a:r>
            <a:endParaRPr lang="tr-TR" sz="4000" dirty="0"/>
          </a:p>
        </p:txBody>
      </p:sp>
      <p:sp>
        <p:nvSpPr>
          <p:cNvPr id="3" name="Content Placeholder 2"/>
          <p:cNvSpPr>
            <a:spLocks noGrp="1"/>
          </p:cNvSpPr>
          <p:nvPr>
            <p:ph idx="1"/>
          </p:nvPr>
        </p:nvSpPr>
        <p:spPr>
          <a:xfrm>
            <a:off x="1555940" y="1715874"/>
            <a:ext cx="10269709" cy="4247804"/>
          </a:xfrm>
        </p:spPr>
        <p:txBody>
          <a:bodyPr>
            <a:normAutofit/>
          </a:bodyPr>
          <a:lstStyle/>
          <a:p>
            <a:pPr marL="457200" indent="-457200">
              <a:lnSpc>
                <a:spcPct val="150000"/>
              </a:lnSpc>
              <a:buFont typeface="+mj-lt"/>
              <a:buAutoNum type="arabicPeriod" startAt="18"/>
            </a:pPr>
            <a:r>
              <a:rPr lang="en-US" sz="1900" dirty="0"/>
              <a:t>We organized coding and application trainings with 3D printer</a:t>
            </a:r>
            <a:r>
              <a:rPr lang="tr-TR" sz="1900" dirty="0" smtClean="0"/>
              <a:t>.</a:t>
            </a:r>
            <a:endParaRPr lang="tr-TR" sz="1900" dirty="0" smtClean="0">
              <a:solidFill>
                <a:srgbClr val="FF6238"/>
              </a:solidFill>
            </a:endParaRPr>
          </a:p>
          <a:p>
            <a:pPr marL="457200" indent="-457200">
              <a:lnSpc>
                <a:spcPct val="150000"/>
              </a:lnSpc>
              <a:buFont typeface="+mj-lt"/>
              <a:buAutoNum type="arabicPeriod" startAt="18"/>
            </a:pPr>
            <a:r>
              <a:rPr lang="en-US" dirty="0"/>
              <a:t>With 3D printer, technological products such as spider robot, road guide and many organs such as heart, brain, hand in health field have been made.</a:t>
            </a:r>
            <a:r>
              <a:rPr lang="tr-TR" dirty="0" smtClean="0"/>
              <a:t>.</a:t>
            </a:r>
            <a:endParaRPr lang="en-US" dirty="0" smtClean="0"/>
          </a:p>
          <a:p>
            <a:pPr marL="457200" indent="-457200">
              <a:lnSpc>
                <a:spcPct val="150000"/>
              </a:lnSpc>
              <a:buFont typeface="+mj-lt"/>
              <a:buAutoNum type="arabicPeriod" startAt="18"/>
            </a:pPr>
            <a:r>
              <a:rPr lang="en-US" dirty="0"/>
              <a:t>A digital campus project was launched in partnership with </a:t>
            </a:r>
            <a:r>
              <a:rPr lang="en-US" dirty="0" err="1"/>
              <a:t>Turkcell</a:t>
            </a:r>
            <a:r>
              <a:rPr lang="en-US" dirty="0"/>
              <a:t> and we developed some simple application platforms</a:t>
            </a:r>
            <a:r>
              <a:rPr lang="tr-TR" dirty="0" smtClean="0"/>
              <a:t>.</a:t>
            </a:r>
            <a:endParaRPr lang="en-US" dirty="0" smtClean="0"/>
          </a:p>
          <a:p>
            <a:pPr marL="457200" indent="-457200">
              <a:lnSpc>
                <a:spcPct val="150000"/>
              </a:lnSpc>
              <a:buFont typeface="+mj-lt"/>
              <a:buAutoNum type="arabicPeriod" startAt="18"/>
            </a:pPr>
            <a:r>
              <a:rPr lang="en-US" dirty="0">
                <a:solidFill>
                  <a:schemeClr val="bg2"/>
                </a:solidFill>
              </a:rPr>
              <a:t>We met with </a:t>
            </a:r>
            <a:r>
              <a:rPr lang="en-US" dirty="0" err="1">
                <a:solidFill>
                  <a:schemeClr val="bg2"/>
                </a:solidFill>
              </a:rPr>
              <a:t>Semra</a:t>
            </a:r>
            <a:r>
              <a:rPr lang="en-US" dirty="0">
                <a:solidFill>
                  <a:schemeClr val="bg2"/>
                </a:solidFill>
              </a:rPr>
              <a:t> </a:t>
            </a:r>
            <a:r>
              <a:rPr lang="en-US" dirty="0" err="1">
                <a:solidFill>
                  <a:schemeClr val="bg2"/>
                </a:solidFill>
              </a:rPr>
              <a:t>Yalçın</a:t>
            </a:r>
            <a:r>
              <a:rPr lang="en-US" dirty="0">
                <a:solidFill>
                  <a:schemeClr val="bg2"/>
                </a:solidFill>
              </a:rPr>
              <a:t> </a:t>
            </a:r>
            <a:r>
              <a:rPr lang="en-US" dirty="0" err="1">
                <a:solidFill>
                  <a:schemeClr val="bg2"/>
                </a:solidFill>
              </a:rPr>
              <a:t>Doğan</a:t>
            </a:r>
            <a:r>
              <a:rPr lang="en-US" dirty="0">
                <a:solidFill>
                  <a:schemeClr val="bg2"/>
                </a:solidFill>
              </a:rPr>
              <a:t> from 3D British Council and decided to make a joint call for the digital campus project in the UK and find universities that can contribute to the </a:t>
            </a:r>
            <a:r>
              <a:rPr lang="en-US" dirty="0" smtClean="0">
                <a:solidFill>
                  <a:schemeClr val="bg2"/>
                </a:solidFill>
              </a:rPr>
              <a:t>project</a:t>
            </a:r>
            <a:r>
              <a:rPr lang="tr-TR" sz="1900" dirty="0" smtClean="0">
                <a:solidFill>
                  <a:schemeClr val="bg2"/>
                </a:solidFill>
              </a:rPr>
              <a:t>.</a:t>
            </a:r>
            <a:endParaRPr lang="tr-TR" sz="1900" dirty="0">
              <a:solidFill>
                <a:schemeClr val="bg2"/>
              </a:solidFill>
            </a:endParaRPr>
          </a:p>
        </p:txBody>
      </p:sp>
      <p:sp>
        <p:nvSpPr>
          <p:cNvPr id="4" name="Slide Number Placeholder 3"/>
          <p:cNvSpPr>
            <a:spLocks noGrp="1"/>
          </p:cNvSpPr>
          <p:nvPr>
            <p:ph type="sldNum" sz="quarter" idx="12"/>
          </p:nvPr>
        </p:nvSpPr>
        <p:spPr/>
        <p:txBody>
          <a:bodyPr/>
          <a:lstStyle/>
          <a:p>
            <a:r>
              <a:rPr lang="en-US" dirty="0" smtClean="0"/>
              <a:t>4</a:t>
            </a:r>
            <a:endParaRPr lang="en-US" dirty="0"/>
          </a:p>
        </p:txBody>
      </p:sp>
    </p:spTree>
    <p:extLst>
      <p:ext uri="{BB962C8B-B14F-4D97-AF65-F5344CB8AC3E}">
        <p14:creationId xmlns:p14="http://schemas.microsoft.com/office/powerpoint/2010/main" val="80253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6728" y="544170"/>
            <a:ext cx="9291215" cy="1049235"/>
          </a:xfrm>
        </p:spPr>
        <p:txBody>
          <a:bodyPr>
            <a:normAutofit fontScale="90000"/>
          </a:bodyPr>
          <a:lstStyle/>
          <a:p>
            <a:r>
              <a:rPr lang="en-GB" sz="4000" b="1" dirty="0">
                <a:effectLst/>
              </a:rPr>
              <a:t>WITH THE HELP OF NEO EDU 5.0, OUR STUDENTS WILL</a:t>
            </a:r>
            <a:endParaRPr lang="tr-TR" sz="4000" b="1" dirty="0"/>
          </a:p>
        </p:txBody>
      </p:sp>
      <p:sp>
        <p:nvSpPr>
          <p:cNvPr id="3" name="İçerik Yer Tutucusu 2"/>
          <p:cNvSpPr>
            <a:spLocks noGrp="1"/>
          </p:cNvSpPr>
          <p:nvPr>
            <p:ph idx="1"/>
          </p:nvPr>
        </p:nvSpPr>
        <p:spPr>
          <a:xfrm>
            <a:off x="2050669" y="1593405"/>
            <a:ext cx="9774980" cy="4549700"/>
          </a:xfrm>
        </p:spPr>
        <p:txBody>
          <a:bodyPr>
            <a:noAutofit/>
          </a:bodyPr>
          <a:lstStyle/>
          <a:p>
            <a:pPr marL="457200" lvl="0" indent="-457200">
              <a:lnSpc>
                <a:spcPct val="150000"/>
              </a:lnSpc>
              <a:buFont typeface="+mj-lt"/>
              <a:buAutoNum type="arabicPeriod"/>
            </a:pPr>
            <a:r>
              <a:rPr lang="tr-TR" dirty="0"/>
              <a:t>L</a:t>
            </a:r>
            <a:r>
              <a:rPr lang="en-GB" dirty="0"/>
              <a:t>earn independent from time and space.</a:t>
            </a:r>
            <a:endParaRPr lang="tr-TR" dirty="0"/>
          </a:p>
          <a:p>
            <a:pPr marL="457200" lvl="0" indent="-457200">
              <a:lnSpc>
                <a:spcPct val="150000"/>
              </a:lnSpc>
              <a:buFont typeface="+mj-lt"/>
              <a:buAutoNum type="arabicPeriod"/>
            </a:pPr>
            <a:r>
              <a:rPr lang="tr-TR" dirty="0"/>
              <a:t>H</a:t>
            </a:r>
            <a:r>
              <a:rPr lang="en-GB" dirty="0" err="1"/>
              <a:t>ave</a:t>
            </a:r>
            <a:r>
              <a:rPr lang="en-GB" dirty="0"/>
              <a:t> life coaches from academicians and private sector representatives.</a:t>
            </a:r>
            <a:endParaRPr lang="tr-TR" dirty="0"/>
          </a:p>
          <a:p>
            <a:pPr marL="457200" lvl="0" indent="-457200">
              <a:lnSpc>
                <a:spcPct val="150000"/>
              </a:lnSpc>
              <a:buFont typeface="+mj-lt"/>
              <a:buAutoNum type="arabicPeriod"/>
            </a:pPr>
            <a:r>
              <a:rPr lang="tr-TR" dirty="0"/>
              <a:t>R</a:t>
            </a:r>
            <a:r>
              <a:rPr lang="en-GB" dirty="0" err="1"/>
              <a:t>eceive</a:t>
            </a:r>
            <a:r>
              <a:rPr lang="en-GB" dirty="0"/>
              <a:t> an education according to their personal skills, learning and background information.</a:t>
            </a:r>
            <a:endParaRPr lang="tr-TR" dirty="0"/>
          </a:p>
          <a:p>
            <a:pPr marL="457200" lvl="0" indent="-457200">
              <a:lnSpc>
                <a:spcPct val="150000"/>
              </a:lnSpc>
              <a:buFont typeface="+mj-lt"/>
              <a:buAutoNum type="arabicPeriod"/>
            </a:pPr>
            <a:r>
              <a:rPr lang="tr-TR" dirty="0"/>
              <a:t>L</a:t>
            </a:r>
            <a:r>
              <a:rPr lang="en-GB" dirty="0"/>
              <a:t>earn, based on projects.</a:t>
            </a:r>
            <a:endParaRPr lang="tr-TR" dirty="0"/>
          </a:p>
          <a:p>
            <a:pPr marL="457200" lvl="0" indent="-457200">
              <a:lnSpc>
                <a:spcPct val="150000"/>
              </a:lnSpc>
              <a:buFont typeface="+mj-lt"/>
              <a:buAutoNum type="arabicPeriod"/>
            </a:pPr>
            <a:r>
              <a:rPr lang="tr-TR" dirty="0"/>
              <a:t>B</a:t>
            </a:r>
            <a:r>
              <a:rPr lang="en-GB" dirty="0" err="1"/>
              <a:t>enefit</a:t>
            </a:r>
            <a:r>
              <a:rPr lang="en-GB" dirty="0"/>
              <a:t> from digital campus facilities</a:t>
            </a:r>
            <a:r>
              <a:rPr lang="en-GB" dirty="0" smtClean="0"/>
              <a:t>.</a:t>
            </a:r>
          </a:p>
          <a:p>
            <a:pPr marL="457200" lvl="0" indent="-457200">
              <a:lnSpc>
                <a:spcPct val="150000"/>
              </a:lnSpc>
              <a:buFont typeface="+mj-lt"/>
              <a:buAutoNum type="arabicPeriod"/>
            </a:pPr>
            <a:r>
              <a:rPr lang="en-US" dirty="0"/>
              <a:t>Have information and documents with remote </a:t>
            </a:r>
            <a:r>
              <a:rPr lang="en-US" dirty="0" smtClean="0"/>
              <a:t>access. </a:t>
            </a:r>
          </a:p>
          <a:p>
            <a:pPr marL="457200" lvl="0" indent="-457200">
              <a:lnSpc>
                <a:spcPct val="150000"/>
              </a:lnSpc>
              <a:buFont typeface="+mj-lt"/>
              <a:buAutoNum type="arabicPeriod"/>
            </a:pPr>
            <a:r>
              <a:rPr lang="en-US" dirty="0"/>
              <a:t>They will be able to spend all kinds of expenses on campus with NEO </a:t>
            </a:r>
            <a:r>
              <a:rPr lang="en-US" dirty="0" smtClean="0"/>
              <a:t>card.</a:t>
            </a:r>
            <a:endParaRPr lang="tr-TR" dirty="0"/>
          </a:p>
        </p:txBody>
      </p:sp>
      <p:sp>
        <p:nvSpPr>
          <p:cNvPr id="4" name="Slayt Numarası Yer Tutucusu 3"/>
          <p:cNvSpPr>
            <a:spLocks noGrp="1"/>
          </p:cNvSpPr>
          <p:nvPr>
            <p:ph type="sldNum" sz="quarter" idx="12"/>
          </p:nvPr>
        </p:nvSpPr>
        <p:spPr/>
        <p:txBody>
          <a:bodyPr/>
          <a:lstStyle/>
          <a:p>
            <a:r>
              <a:rPr lang="en-US" dirty="0" smtClean="0"/>
              <a:t>5</a:t>
            </a:r>
            <a:endParaRPr lang="en-US" dirty="0"/>
          </a:p>
        </p:txBody>
      </p:sp>
    </p:spTree>
    <p:extLst>
      <p:ext uri="{BB962C8B-B14F-4D97-AF65-F5344CB8AC3E}">
        <p14:creationId xmlns:p14="http://schemas.microsoft.com/office/powerpoint/2010/main" val="106560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9834" y="593938"/>
            <a:ext cx="9131531" cy="1049235"/>
          </a:xfrm>
        </p:spPr>
        <p:txBody>
          <a:bodyPr>
            <a:noAutofit/>
          </a:bodyPr>
          <a:lstStyle/>
          <a:p>
            <a:r>
              <a:rPr lang="en-GB" b="1" dirty="0">
                <a:effectLst/>
              </a:rPr>
              <a:t>WITH THE HELP OF NEO EDU 5.0, OUR ACADEMICIANS WILL</a:t>
            </a:r>
            <a:endParaRPr lang="tr-TR" b="1" dirty="0"/>
          </a:p>
        </p:txBody>
      </p:sp>
      <p:sp>
        <p:nvSpPr>
          <p:cNvPr id="3" name="İçerik Yer Tutucusu 2"/>
          <p:cNvSpPr>
            <a:spLocks noGrp="1"/>
          </p:cNvSpPr>
          <p:nvPr>
            <p:ph idx="1"/>
          </p:nvPr>
        </p:nvSpPr>
        <p:spPr>
          <a:xfrm>
            <a:off x="1985595" y="2050217"/>
            <a:ext cx="9161772" cy="3660626"/>
          </a:xfrm>
        </p:spPr>
        <p:txBody>
          <a:bodyPr>
            <a:normAutofit/>
          </a:bodyPr>
          <a:lstStyle/>
          <a:p>
            <a:pPr marL="457200" lvl="0" indent="-457200">
              <a:lnSpc>
                <a:spcPct val="150000"/>
              </a:lnSpc>
              <a:buFont typeface="+mj-lt"/>
              <a:buAutoNum type="arabicPeriod"/>
            </a:pPr>
            <a:r>
              <a:rPr lang="tr-TR" dirty="0"/>
              <a:t>P</a:t>
            </a:r>
            <a:r>
              <a:rPr lang="en-GB" dirty="0" err="1"/>
              <a:t>lan</a:t>
            </a:r>
            <a:r>
              <a:rPr lang="en-GB" dirty="0"/>
              <a:t> the education with the help of supervisors from the sector.</a:t>
            </a:r>
            <a:endParaRPr lang="tr-TR" dirty="0"/>
          </a:p>
          <a:p>
            <a:pPr marL="457200" lvl="0" indent="-457200">
              <a:lnSpc>
                <a:spcPct val="150000"/>
              </a:lnSpc>
              <a:buFont typeface="+mj-lt"/>
              <a:buAutoNum type="arabicPeriod"/>
            </a:pPr>
            <a:r>
              <a:rPr lang="tr-TR" dirty="0"/>
              <a:t>S</a:t>
            </a:r>
            <a:r>
              <a:rPr lang="en-GB" dirty="0" err="1"/>
              <a:t>erve</a:t>
            </a:r>
            <a:r>
              <a:rPr lang="en-GB" dirty="0"/>
              <a:t> and work as student coaches.</a:t>
            </a:r>
            <a:endParaRPr lang="tr-TR" dirty="0"/>
          </a:p>
          <a:p>
            <a:pPr marL="457200" lvl="0" indent="-457200">
              <a:lnSpc>
                <a:spcPct val="150000"/>
              </a:lnSpc>
              <a:buFont typeface="+mj-lt"/>
              <a:buAutoNum type="arabicPeriod"/>
            </a:pPr>
            <a:r>
              <a:rPr lang="en-US" dirty="0"/>
              <a:t>They are not telling, they are going to be directing and directing!</a:t>
            </a:r>
          </a:p>
          <a:p>
            <a:pPr marL="457200" lvl="0" indent="-457200">
              <a:lnSpc>
                <a:spcPct val="150000"/>
              </a:lnSpc>
              <a:buFont typeface="+mj-lt"/>
              <a:buAutoNum type="arabicPeriod"/>
            </a:pPr>
            <a:r>
              <a:rPr lang="tr-TR" dirty="0"/>
              <a:t>C</a:t>
            </a:r>
            <a:r>
              <a:rPr lang="en-GB" dirty="0" err="1"/>
              <a:t>arry</a:t>
            </a:r>
            <a:r>
              <a:rPr lang="en-GB" dirty="0"/>
              <a:t> the technology to the educational platform.</a:t>
            </a:r>
            <a:endParaRPr lang="tr-TR" dirty="0"/>
          </a:p>
          <a:p>
            <a:pPr marL="457200" lvl="0" indent="-457200">
              <a:lnSpc>
                <a:spcPct val="150000"/>
              </a:lnSpc>
              <a:buFont typeface="+mj-lt"/>
              <a:buAutoNum type="arabicPeriod"/>
            </a:pPr>
            <a:r>
              <a:rPr lang="tr-TR" dirty="0"/>
              <a:t>M</a:t>
            </a:r>
            <a:r>
              <a:rPr lang="en-GB" dirty="0" err="1"/>
              <a:t>anage</a:t>
            </a:r>
            <a:r>
              <a:rPr lang="en-GB" dirty="0"/>
              <a:t> initiative and innovative projects.</a:t>
            </a:r>
          </a:p>
          <a:p>
            <a:pPr marL="457200" indent="-457200">
              <a:lnSpc>
                <a:spcPct val="150000"/>
              </a:lnSpc>
              <a:buFont typeface="+mj-lt"/>
              <a:buAutoNum type="arabicPeriod"/>
            </a:pPr>
            <a:r>
              <a:rPr lang="en-US" dirty="0"/>
              <a:t>They will use digital technology at every stage of education.</a:t>
            </a:r>
            <a:endParaRPr lang="tr-TR" dirty="0"/>
          </a:p>
        </p:txBody>
      </p:sp>
      <p:sp>
        <p:nvSpPr>
          <p:cNvPr id="4" name="Slayt Numarası Yer Tutucusu 3"/>
          <p:cNvSpPr>
            <a:spLocks noGrp="1"/>
          </p:cNvSpPr>
          <p:nvPr>
            <p:ph type="sldNum" sz="quarter" idx="12"/>
          </p:nvPr>
        </p:nvSpPr>
        <p:spPr/>
        <p:txBody>
          <a:bodyPr/>
          <a:lstStyle/>
          <a:p>
            <a:r>
              <a:rPr lang="en-US" dirty="0" smtClean="0"/>
              <a:t>6</a:t>
            </a:r>
            <a:endParaRPr lang="en-US" dirty="0"/>
          </a:p>
        </p:txBody>
      </p:sp>
    </p:spTree>
    <p:extLst>
      <p:ext uri="{BB962C8B-B14F-4D97-AF65-F5344CB8AC3E}">
        <p14:creationId xmlns:p14="http://schemas.microsoft.com/office/powerpoint/2010/main" val="413779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7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Custom 2">
      <a:dk1>
        <a:srgbClr val="F2F2F2"/>
      </a:dk1>
      <a:lt1>
        <a:srgbClr val="3C3C3C"/>
      </a:lt1>
      <a:dk2>
        <a:srgbClr val="3F3F3F"/>
      </a:dk2>
      <a:lt2>
        <a:srgbClr val="3C3C3C"/>
      </a:lt2>
      <a:accent1>
        <a:srgbClr val="0070C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Gallery">
      <a:majorFont>
        <a:latin typeface="Rockwell"/>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1610</TotalTime>
  <Words>614</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Rockwell</vt:lpstr>
      <vt:lpstr>Times New Roman</vt:lpstr>
      <vt:lpstr>Gallery</vt:lpstr>
      <vt:lpstr>PowerPoint Presentation</vt:lpstr>
      <vt:lpstr>NEO EDU 5.0</vt:lpstr>
      <vt:lpstr>NEO EDU 5.0</vt:lpstr>
      <vt:lpstr>NEO EDU 5.0</vt:lpstr>
      <vt:lpstr>NEO EDU 5.0</vt:lpstr>
      <vt:lpstr>WITH THE HELP OF NEO EDU 5.0, OUR STUDENTS WILL</vt:lpstr>
      <vt:lpstr>WITH THE HELP OF NEO EDU 5.0, OUR ACADEMICIANS WILL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NİŞANTAŞI ÜNİVERSİTESİ</dc:title>
  <dc:creator>NİŞANTAŞI ÜNİVERSİTESİ</dc:creator>
  <cp:lastModifiedBy>Nişantaşı Üniversitesi</cp:lastModifiedBy>
  <cp:revision>328</cp:revision>
  <dcterms:created xsi:type="dcterms:W3CDTF">2018-08-29T14:33:11Z</dcterms:created>
  <dcterms:modified xsi:type="dcterms:W3CDTF">2019-09-10T18:27:12Z</dcterms:modified>
</cp:coreProperties>
</file>